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Milk Candy" pitchFamily="2" charset="-128"/>
      <p:regular r:id="rId23"/>
    </p:embeddedFont>
    <p:embeddedFont>
      <p:font typeface="Bobby Jones Soft" pitchFamily="2" charset="77"/>
      <p:regular r:id="rId24"/>
    </p:embeddedFont>
    <p:embeddedFont>
      <p:font typeface="Canva Sans 1" panose="020B0503030501040103" pitchFamily="34" charset="0"/>
      <p:regular r:id="rId25"/>
    </p:embeddedFont>
    <p:embeddedFont>
      <p:font typeface="Canva Sans 2 Bold" panose="020B0803030501040103" pitchFamily="34" charset="0"/>
      <p:regular r:id="rId26"/>
      <p:bold r:id="rId27"/>
    </p:embeddedFont>
    <p:embeddedFont>
      <p:font typeface="Chewy" panose="02000000000000000000" pitchFamily="2" charset="0"/>
      <p:regular r:id="rId28"/>
    </p:embeddedFont>
    <p:embeddedFont>
      <p:font typeface="Milk Tea Font TH Bold" panose="02000503000000000000" pitchFamily="2" charset="-34"/>
      <p:regular r:id="rId29"/>
      <p:bold r:id="rId30"/>
    </p:embeddedFont>
    <p:embeddedFont>
      <p:font typeface="Milk Tea Font TH Italics" panose="02000503000000000000" pitchFamily="2" charset="-34"/>
      <p:regular r:id="rId31"/>
      <p: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12" Type="http://schemas.openxmlformats.org/officeDocument/2006/relationships/image" Target="../media/image2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2.png"/><Relationship Id="rId10" Type="http://schemas.openxmlformats.org/officeDocument/2006/relationships/image" Target="../media/image24.svg"/><Relationship Id="rId4" Type="http://schemas.openxmlformats.org/officeDocument/2006/relationships/image" Target="../media/image19.sv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18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.pn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2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3.png"/><Relationship Id="rId7" Type="http://schemas.openxmlformats.org/officeDocument/2006/relationships/image" Target="../media/image46.svg"/><Relationship Id="rId12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2.png"/><Relationship Id="rId10" Type="http://schemas.openxmlformats.org/officeDocument/2006/relationships/image" Target="../media/image49.svg"/><Relationship Id="rId4" Type="http://schemas.openxmlformats.org/officeDocument/2006/relationships/image" Target="../media/image44.svg"/><Relationship Id="rId9" Type="http://schemas.openxmlformats.org/officeDocument/2006/relationships/image" Target="../media/image48.png"/><Relationship Id="rId14" Type="http://schemas.openxmlformats.org/officeDocument/2006/relationships/image" Target="../media/image5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3.png"/><Relationship Id="rId7" Type="http://schemas.openxmlformats.org/officeDocument/2006/relationships/image" Target="../media/image5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2.png"/><Relationship Id="rId4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2.png"/><Relationship Id="rId4" Type="http://schemas.openxmlformats.org/officeDocument/2006/relationships/image" Target="../media/image4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2.png"/><Relationship Id="rId4" Type="http://schemas.openxmlformats.org/officeDocument/2006/relationships/image" Target="../media/image4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3.png"/><Relationship Id="rId7" Type="http://schemas.openxmlformats.org/officeDocument/2006/relationships/image" Target="../media/image6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2.png"/><Relationship Id="rId4" Type="http://schemas.openxmlformats.org/officeDocument/2006/relationships/image" Target="../media/image44.svg"/><Relationship Id="rId9" Type="http://schemas.openxmlformats.org/officeDocument/2006/relationships/image" Target="../media/image6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3.png"/><Relationship Id="rId7" Type="http://schemas.openxmlformats.org/officeDocument/2006/relationships/image" Target="../media/image6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8.svg"/><Relationship Id="rId5" Type="http://schemas.openxmlformats.org/officeDocument/2006/relationships/image" Target="../media/image2.png"/><Relationship Id="rId10" Type="http://schemas.openxmlformats.org/officeDocument/2006/relationships/image" Target="../media/image67.png"/><Relationship Id="rId4" Type="http://schemas.openxmlformats.org/officeDocument/2006/relationships/image" Target="../media/image44.svg"/><Relationship Id="rId9" Type="http://schemas.openxmlformats.org/officeDocument/2006/relationships/image" Target="../media/image6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43.png"/><Relationship Id="rId7" Type="http://schemas.openxmlformats.org/officeDocument/2006/relationships/image" Target="../media/image4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2.png"/><Relationship Id="rId4" Type="http://schemas.openxmlformats.org/officeDocument/2006/relationships/image" Target="../media/image4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svg"/><Relationship Id="rId3" Type="http://schemas.openxmlformats.org/officeDocument/2006/relationships/image" Target="../media/image43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5.svg"/><Relationship Id="rId5" Type="http://schemas.openxmlformats.org/officeDocument/2006/relationships/image" Target="../media/image2.png"/><Relationship Id="rId10" Type="http://schemas.openxmlformats.org/officeDocument/2006/relationships/image" Target="../media/image74.png"/><Relationship Id="rId4" Type="http://schemas.openxmlformats.org/officeDocument/2006/relationships/image" Target="../media/image44.sv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13" Type="http://schemas.openxmlformats.org/officeDocument/2006/relationships/image" Target="../media/image86.svg"/><Relationship Id="rId18" Type="http://schemas.openxmlformats.org/officeDocument/2006/relationships/image" Target="../media/image74.png"/><Relationship Id="rId26" Type="http://schemas.openxmlformats.org/officeDocument/2006/relationships/image" Target="../media/image97.png"/><Relationship Id="rId3" Type="http://schemas.openxmlformats.org/officeDocument/2006/relationships/image" Target="../media/image43.png"/><Relationship Id="rId21" Type="http://schemas.openxmlformats.org/officeDocument/2006/relationships/image" Target="../media/image92.sv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svg"/><Relationship Id="rId25" Type="http://schemas.openxmlformats.org/officeDocument/2006/relationships/image" Target="../media/image96.svg"/><Relationship Id="rId2" Type="http://schemas.openxmlformats.org/officeDocument/2006/relationships/image" Target="../media/image1.png"/><Relationship Id="rId16" Type="http://schemas.openxmlformats.org/officeDocument/2006/relationships/image" Target="../media/image89.png"/><Relationship Id="rId20" Type="http://schemas.openxmlformats.org/officeDocument/2006/relationships/image" Target="../media/image91.png"/><Relationship Id="rId29" Type="http://schemas.openxmlformats.org/officeDocument/2006/relationships/image" Target="../media/image10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24" Type="http://schemas.openxmlformats.org/officeDocument/2006/relationships/image" Target="../media/image95.png"/><Relationship Id="rId5" Type="http://schemas.openxmlformats.org/officeDocument/2006/relationships/image" Target="../media/image2.png"/><Relationship Id="rId15" Type="http://schemas.openxmlformats.org/officeDocument/2006/relationships/image" Target="../media/image88.svg"/><Relationship Id="rId23" Type="http://schemas.openxmlformats.org/officeDocument/2006/relationships/image" Target="../media/image94.svg"/><Relationship Id="rId28" Type="http://schemas.openxmlformats.org/officeDocument/2006/relationships/image" Target="../media/image99.png"/><Relationship Id="rId10" Type="http://schemas.openxmlformats.org/officeDocument/2006/relationships/image" Target="../media/image83.svg"/><Relationship Id="rId19" Type="http://schemas.openxmlformats.org/officeDocument/2006/relationships/image" Target="../media/image75.svg"/><Relationship Id="rId4" Type="http://schemas.openxmlformats.org/officeDocument/2006/relationships/image" Target="../media/image44.svg"/><Relationship Id="rId9" Type="http://schemas.openxmlformats.org/officeDocument/2006/relationships/image" Target="../media/image82.png"/><Relationship Id="rId14" Type="http://schemas.openxmlformats.org/officeDocument/2006/relationships/image" Target="../media/image87.png"/><Relationship Id="rId22" Type="http://schemas.openxmlformats.org/officeDocument/2006/relationships/image" Target="../media/image93.png"/><Relationship Id="rId27" Type="http://schemas.openxmlformats.org/officeDocument/2006/relationships/image" Target="../media/image98.svg"/><Relationship Id="rId30" Type="http://schemas.openxmlformats.org/officeDocument/2006/relationships/image" Target="../media/image10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svg"/><Relationship Id="rId3" Type="http://schemas.openxmlformats.org/officeDocument/2006/relationships/image" Target="../media/image43.png"/><Relationship Id="rId7" Type="http://schemas.openxmlformats.org/officeDocument/2006/relationships/image" Target="../media/image46.svg"/><Relationship Id="rId12" Type="http://schemas.openxmlformats.org/officeDocument/2006/relationships/image" Target="../media/image10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105.svg"/><Relationship Id="rId5" Type="http://schemas.openxmlformats.org/officeDocument/2006/relationships/image" Target="../media/image2.png"/><Relationship Id="rId15" Type="http://schemas.openxmlformats.org/officeDocument/2006/relationships/image" Target="../media/image109.svg"/><Relationship Id="rId10" Type="http://schemas.openxmlformats.org/officeDocument/2006/relationships/image" Target="../media/image104.png"/><Relationship Id="rId4" Type="http://schemas.openxmlformats.org/officeDocument/2006/relationships/image" Target="../media/image44.svg"/><Relationship Id="rId9" Type="http://schemas.openxmlformats.org/officeDocument/2006/relationships/image" Target="../media/image103.svg"/><Relationship Id="rId14" Type="http://schemas.openxmlformats.org/officeDocument/2006/relationships/image" Target="../media/image10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2.png"/><Relationship Id="rId4" Type="http://schemas.openxmlformats.org/officeDocument/2006/relationships/image" Target="../media/image44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7865683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8" y="0"/>
                </a:lnTo>
                <a:lnTo>
                  <a:pt x="9788088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823313" y="7907563"/>
            <a:ext cx="10840082" cy="4842634"/>
          </a:xfrm>
          <a:custGeom>
            <a:avLst/>
            <a:gdLst/>
            <a:ahLst/>
            <a:cxnLst/>
            <a:rect l="l" t="t" r="r" b="b"/>
            <a:pathLst>
              <a:path w="10840082" h="4842634">
                <a:moveTo>
                  <a:pt x="0" y="0"/>
                </a:moveTo>
                <a:lnTo>
                  <a:pt x="10840082" y="0"/>
                </a:lnTo>
                <a:lnTo>
                  <a:pt x="10840082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718" b="-107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938318" y="597297"/>
            <a:ext cx="14551224" cy="7603014"/>
          </a:xfrm>
          <a:custGeom>
            <a:avLst/>
            <a:gdLst/>
            <a:ahLst/>
            <a:cxnLst/>
            <a:rect l="l" t="t" r="r" b="b"/>
            <a:pathLst>
              <a:path w="14551224" h="7603014">
                <a:moveTo>
                  <a:pt x="0" y="0"/>
                </a:moveTo>
                <a:lnTo>
                  <a:pt x="14551223" y="0"/>
                </a:lnTo>
                <a:lnTo>
                  <a:pt x="14551223" y="7603014"/>
                </a:lnTo>
                <a:lnTo>
                  <a:pt x="0" y="76030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H="1">
            <a:off x="445768" y="6693681"/>
            <a:ext cx="2985100" cy="4114800"/>
          </a:xfrm>
          <a:custGeom>
            <a:avLst/>
            <a:gdLst/>
            <a:ahLst/>
            <a:cxnLst/>
            <a:rect l="l" t="t" r="r" b="b"/>
            <a:pathLst>
              <a:path w="2985100" h="4114800">
                <a:moveTo>
                  <a:pt x="2985100" y="0"/>
                </a:moveTo>
                <a:lnTo>
                  <a:pt x="0" y="0"/>
                </a:lnTo>
                <a:lnTo>
                  <a:pt x="0" y="4114800"/>
                </a:lnTo>
                <a:lnTo>
                  <a:pt x="2985100" y="4114800"/>
                </a:lnTo>
                <a:lnTo>
                  <a:pt x="29851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913013">
            <a:off x="14721238" y="6985200"/>
            <a:ext cx="2545946" cy="2430221"/>
          </a:xfrm>
          <a:custGeom>
            <a:avLst/>
            <a:gdLst/>
            <a:ahLst/>
            <a:cxnLst/>
            <a:rect l="l" t="t" r="r" b="b"/>
            <a:pathLst>
              <a:path w="2545946" h="2430221">
                <a:moveTo>
                  <a:pt x="0" y="0"/>
                </a:moveTo>
                <a:lnTo>
                  <a:pt x="2545946" y="0"/>
                </a:lnTo>
                <a:lnTo>
                  <a:pt x="2545946" y="2430221"/>
                </a:lnTo>
                <a:lnTo>
                  <a:pt x="0" y="24302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251871">
            <a:off x="3539538" y="8251319"/>
            <a:ext cx="2114380" cy="999525"/>
          </a:xfrm>
          <a:custGeom>
            <a:avLst/>
            <a:gdLst/>
            <a:ahLst/>
            <a:cxnLst/>
            <a:rect l="l" t="t" r="r" b="b"/>
            <a:pathLst>
              <a:path w="2114380" h="999525">
                <a:moveTo>
                  <a:pt x="0" y="0"/>
                </a:moveTo>
                <a:lnTo>
                  <a:pt x="2114380" y="0"/>
                </a:lnTo>
                <a:lnTo>
                  <a:pt x="2114380" y="999525"/>
                </a:lnTo>
                <a:lnTo>
                  <a:pt x="0" y="9995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657996" y="735050"/>
            <a:ext cx="2672430" cy="2589827"/>
          </a:xfrm>
          <a:custGeom>
            <a:avLst/>
            <a:gdLst/>
            <a:ahLst/>
            <a:cxnLst/>
            <a:rect l="l" t="t" r="r" b="b"/>
            <a:pathLst>
              <a:path w="2672430" h="2589827">
                <a:moveTo>
                  <a:pt x="0" y="0"/>
                </a:moveTo>
                <a:lnTo>
                  <a:pt x="2672430" y="0"/>
                </a:lnTo>
                <a:lnTo>
                  <a:pt x="2672430" y="2589828"/>
                </a:lnTo>
                <a:lnTo>
                  <a:pt x="0" y="25898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555389">
            <a:off x="12572364" y="1261639"/>
            <a:ext cx="2535361" cy="548560"/>
          </a:xfrm>
          <a:custGeom>
            <a:avLst/>
            <a:gdLst/>
            <a:ahLst/>
            <a:cxnLst/>
            <a:rect l="l" t="t" r="r" b="b"/>
            <a:pathLst>
              <a:path w="2535361" h="548560">
                <a:moveTo>
                  <a:pt x="0" y="0"/>
                </a:moveTo>
                <a:lnTo>
                  <a:pt x="2535361" y="0"/>
                </a:lnTo>
                <a:lnTo>
                  <a:pt x="2535361" y="548560"/>
                </a:lnTo>
                <a:lnTo>
                  <a:pt x="0" y="5485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45768" y="84083"/>
            <a:ext cx="3696042" cy="3595241"/>
          </a:xfrm>
          <a:custGeom>
            <a:avLst/>
            <a:gdLst/>
            <a:ahLst/>
            <a:cxnLst/>
            <a:rect l="l" t="t" r="r" b="b"/>
            <a:pathLst>
              <a:path w="3696042" h="3595241">
                <a:moveTo>
                  <a:pt x="0" y="0"/>
                </a:moveTo>
                <a:lnTo>
                  <a:pt x="3696042" y="0"/>
                </a:lnTo>
                <a:lnTo>
                  <a:pt x="3696042" y="3595241"/>
                </a:lnTo>
                <a:lnTo>
                  <a:pt x="0" y="35952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252827" y="3560234"/>
            <a:ext cx="11764487" cy="3138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3"/>
              </a:lnSpc>
            </a:pPr>
            <a:r>
              <a:rPr lang="en-US" sz="6399" b="1" spc="-326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"Nurturing Faith in Young Hearts: </a:t>
            </a:r>
          </a:p>
          <a:p>
            <a:pPr algn="ctr">
              <a:lnSpc>
                <a:spcPts val="6143"/>
              </a:lnSpc>
            </a:pPr>
            <a:r>
              <a:rPr lang="en-US" sz="6399" b="1" spc="-326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A Guide for PK-K Church School Teachers"</a:t>
            </a:r>
          </a:p>
          <a:p>
            <a:pPr algn="ctr">
              <a:lnSpc>
                <a:spcPts val="6143"/>
              </a:lnSpc>
            </a:pPr>
            <a:endParaRPr lang="en-US" sz="6399" b="1" spc="-326">
              <a:solidFill>
                <a:srgbClr val="00000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364706" y="6807311"/>
            <a:ext cx="517654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Presentation by V. Rev. Radovan Jakovljevic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51008" y="8560636"/>
            <a:ext cx="9788088" cy="5139634"/>
          </a:xfrm>
          <a:custGeom>
            <a:avLst/>
            <a:gdLst/>
            <a:ahLst/>
            <a:cxnLst/>
            <a:rect l="l" t="t" r="r" b="b"/>
            <a:pathLst>
              <a:path w="9788088" h="5139634">
                <a:moveTo>
                  <a:pt x="0" y="0"/>
                </a:moveTo>
                <a:lnTo>
                  <a:pt x="9788088" y="0"/>
                </a:lnTo>
                <a:lnTo>
                  <a:pt x="9788088" y="5139635"/>
                </a:lnTo>
                <a:lnTo>
                  <a:pt x="0" y="5139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85756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545052" y="4998607"/>
            <a:ext cx="6817281" cy="3562029"/>
          </a:xfrm>
          <a:custGeom>
            <a:avLst/>
            <a:gdLst/>
            <a:ahLst/>
            <a:cxnLst/>
            <a:rect l="l" t="t" r="r" b="b"/>
            <a:pathLst>
              <a:path w="6817281" h="3562029">
                <a:moveTo>
                  <a:pt x="0" y="0"/>
                </a:moveTo>
                <a:lnTo>
                  <a:pt x="6817281" y="0"/>
                </a:lnTo>
                <a:lnTo>
                  <a:pt x="6817281" y="3562029"/>
                </a:lnTo>
                <a:lnTo>
                  <a:pt x="0" y="35620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6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148566" y="2161583"/>
            <a:ext cx="5805126" cy="5858384"/>
          </a:xfrm>
          <a:custGeom>
            <a:avLst/>
            <a:gdLst/>
            <a:ahLst/>
            <a:cxnLst/>
            <a:rect l="l" t="t" r="r" b="b"/>
            <a:pathLst>
              <a:path w="5805126" h="5858384">
                <a:moveTo>
                  <a:pt x="0" y="0"/>
                </a:moveTo>
                <a:lnTo>
                  <a:pt x="5805126" y="0"/>
                </a:lnTo>
                <a:lnTo>
                  <a:pt x="5805126" y="5858384"/>
                </a:lnTo>
                <a:lnTo>
                  <a:pt x="0" y="5858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2362715" y="748881"/>
            <a:ext cx="6817281" cy="3562029"/>
          </a:xfrm>
          <a:custGeom>
            <a:avLst/>
            <a:gdLst/>
            <a:ahLst/>
            <a:cxnLst/>
            <a:rect l="l" t="t" r="r" b="b"/>
            <a:pathLst>
              <a:path w="6817281" h="3562029">
                <a:moveTo>
                  <a:pt x="0" y="0"/>
                </a:moveTo>
                <a:lnTo>
                  <a:pt x="6817280" y="0"/>
                </a:lnTo>
                <a:lnTo>
                  <a:pt x="6817280" y="3562030"/>
                </a:lnTo>
                <a:lnTo>
                  <a:pt x="0" y="3562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6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045925" y="1028700"/>
          <a:ext cx="8556406" cy="6088258"/>
        </p:xfrm>
        <a:graphic>
          <a:graphicData uri="http://schemas.openxmlformats.org/drawingml/2006/table">
            <a:tbl>
              <a:tblPr/>
              <a:tblGrid>
                <a:gridCol w="1769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6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7652">
                <a:tc gridSpan="2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6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7652">
                <a:tc gridSpan="2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5032">
                <a:tc gridSpan="2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271">
                <a:tc gridSpan="2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7652">
                <a:tc gridSpan="2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2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7206285" y="7344196"/>
            <a:ext cx="3376300" cy="2310100"/>
          </a:xfrm>
          <a:custGeom>
            <a:avLst/>
            <a:gdLst/>
            <a:ahLst/>
            <a:cxnLst/>
            <a:rect l="l" t="t" r="r" b="b"/>
            <a:pathLst>
              <a:path w="3376300" h="2310100">
                <a:moveTo>
                  <a:pt x="0" y="0"/>
                </a:moveTo>
                <a:lnTo>
                  <a:pt x="3376299" y="0"/>
                </a:lnTo>
                <a:lnTo>
                  <a:pt x="3376299" y="2310100"/>
                </a:lnTo>
                <a:lnTo>
                  <a:pt x="0" y="2310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664097" y="1370275"/>
            <a:ext cx="7320061" cy="581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4703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INTRODUCTION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463221"/>
            <a:ext cx="646063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Purpose of Training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5925" y="4990492"/>
            <a:ext cx="646063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Emphasis  of Training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06372" y="2494972"/>
            <a:ext cx="2089514" cy="581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4703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NOTES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74475" y="3498653"/>
            <a:ext cx="4517971" cy="1263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5"/>
              </a:lnSpc>
              <a:spcBef>
                <a:spcPct val="0"/>
              </a:spcBef>
            </a:pPr>
            <a:r>
              <a:rPr lang="en-US" sz="182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to equip PK-K Church School teachers with the necessary tools to engage young children while fostering their spiritual growth.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53206" y="5867372"/>
            <a:ext cx="4939240" cy="942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5"/>
              </a:lnSpc>
              <a:spcBef>
                <a:spcPct val="0"/>
              </a:spcBef>
            </a:pPr>
            <a:r>
              <a:rPr lang="en-US" sz="1825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to explain how critical the early years are in a child’s spiritual journey, focusing on making lessons relatable and engaging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991752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EE5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72600" y="736872"/>
            <a:ext cx="6788065" cy="1056493"/>
            <a:chOff x="0" y="0"/>
            <a:chExt cx="1787803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87803" cy="278253"/>
            </a:xfrm>
            <a:custGeom>
              <a:avLst/>
              <a:gdLst/>
              <a:ahLst/>
              <a:cxnLst/>
              <a:rect l="l" t="t" r="r" b="b"/>
              <a:pathLst>
                <a:path w="1787803" h="278253">
                  <a:moveTo>
                    <a:pt x="1584603" y="0"/>
                  </a:moveTo>
                  <a:cubicBezTo>
                    <a:pt x="1696827" y="0"/>
                    <a:pt x="1787803" y="62289"/>
                    <a:pt x="1787803" y="139127"/>
                  </a:cubicBezTo>
                  <a:cubicBezTo>
                    <a:pt x="1787803" y="215964"/>
                    <a:pt x="1696827" y="278253"/>
                    <a:pt x="1584603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C6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787803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14065" y="-1422779"/>
            <a:ext cx="5749603" cy="3664073"/>
            <a:chOff x="0" y="0"/>
            <a:chExt cx="1514299" cy="9650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4299" cy="965023"/>
            </a:xfrm>
            <a:custGeom>
              <a:avLst/>
              <a:gdLst/>
              <a:ahLst/>
              <a:cxnLst/>
              <a:rect l="l" t="t" r="r" b="b"/>
              <a:pathLst>
                <a:path w="1514299" h="965023">
                  <a:moveTo>
                    <a:pt x="0" y="0"/>
                  </a:moveTo>
                  <a:lnTo>
                    <a:pt x="1311099" y="0"/>
                  </a:lnTo>
                  <a:lnTo>
                    <a:pt x="1514299" y="482512"/>
                  </a:lnTo>
                  <a:lnTo>
                    <a:pt x="1311099" y="965023"/>
                  </a:lnTo>
                  <a:lnTo>
                    <a:pt x="0" y="965023"/>
                  </a:lnTo>
                  <a:lnTo>
                    <a:pt x="203200" y="482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E5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1260299" cy="1003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14501">
            <a:off x="570472" y="8080280"/>
            <a:ext cx="1543688" cy="1614122"/>
          </a:xfrm>
          <a:custGeom>
            <a:avLst/>
            <a:gdLst/>
            <a:ahLst/>
            <a:cxnLst/>
            <a:rect l="l" t="t" r="r" b="b"/>
            <a:pathLst>
              <a:path w="1543688" h="1614122">
                <a:moveTo>
                  <a:pt x="0" y="0"/>
                </a:moveTo>
                <a:lnTo>
                  <a:pt x="1543688" y="0"/>
                </a:lnTo>
                <a:lnTo>
                  <a:pt x="1543688" y="1614122"/>
                </a:lnTo>
                <a:lnTo>
                  <a:pt x="0" y="1614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2244312" y="5573350"/>
            <a:ext cx="1232850" cy="1992485"/>
          </a:xfrm>
          <a:custGeom>
            <a:avLst/>
            <a:gdLst/>
            <a:ahLst/>
            <a:cxnLst/>
            <a:rect l="l" t="t" r="r" b="b"/>
            <a:pathLst>
              <a:path w="1232850" h="1992485">
                <a:moveTo>
                  <a:pt x="0" y="0"/>
                </a:moveTo>
                <a:lnTo>
                  <a:pt x="1232850" y="0"/>
                </a:lnTo>
                <a:lnTo>
                  <a:pt x="1232850" y="1992485"/>
                </a:lnTo>
                <a:lnTo>
                  <a:pt x="0" y="19924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4206295" y="5411128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6685556" y="5843779"/>
            <a:ext cx="2277062" cy="1451627"/>
          </a:xfrm>
          <a:custGeom>
            <a:avLst/>
            <a:gdLst/>
            <a:ahLst/>
            <a:cxnLst/>
            <a:rect l="l" t="t" r="r" b="b"/>
            <a:pathLst>
              <a:path w="2277062" h="1451627">
                <a:moveTo>
                  <a:pt x="0" y="0"/>
                </a:moveTo>
                <a:lnTo>
                  <a:pt x="2277063" y="0"/>
                </a:lnTo>
                <a:lnTo>
                  <a:pt x="2277063" y="1451627"/>
                </a:lnTo>
                <a:lnTo>
                  <a:pt x="0" y="14516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793874" y="7295406"/>
            <a:ext cx="2010980" cy="1789772"/>
          </a:xfrm>
          <a:custGeom>
            <a:avLst/>
            <a:gdLst/>
            <a:ahLst/>
            <a:cxnLst/>
            <a:rect l="l" t="t" r="r" b="b"/>
            <a:pathLst>
              <a:path w="2010980" h="1789772">
                <a:moveTo>
                  <a:pt x="0" y="0"/>
                </a:moveTo>
                <a:lnTo>
                  <a:pt x="2010980" y="0"/>
                </a:lnTo>
                <a:lnTo>
                  <a:pt x="2010980" y="1789772"/>
                </a:lnTo>
                <a:lnTo>
                  <a:pt x="0" y="178977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918561" y="649812"/>
            <a:ext cx="3884351" cy="110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3203" spc="-108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UNDERSTANDING LEARNING STYLES IN </a:t>
            </a:r>
          </a:p>
          <a:p>
            <a:pPr algn="ctr">
              <a:lnSpc>
                <a:spcPts val="2818"/>
              </a:lnSpc>
            </a:pPr>
            <a:r>
              <a:rPr lang="en-US" sz="3203" spc="-108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PK-K STUDENTS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68789" y="5525514"/>
            <a:ext cx="6280567" cy="2040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1"/>
              </a:lnSpc>
            </a:pPr>
            <a:endParaRPr/>
          </a:p>
          <a:p>
            <a:pPr marL="630944" lvl="1" indent="-315472" algn="ctr">
              <a:lnSpc>
                <a:spcPts val="4091"/>
              </a:lnSpc>
              <a:buFont typeface="Arial"/>
              <a:buChar char="•"/>
            </a:pPr>
            <a:r>
              <a:rPr lang="en-US" sz="29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How young children learn through play and repetition</a:t>
            </a:r>
          </a:p>
          <a:p>
            <a:pPr algn="ctr">
              <a:lnSpc>
                <a:spcPts val="4091"/>
              </a:lnSpc>
            </a:pPr>
            <a:endParaRPr lang="en-US" sz="29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36313" y="981075"/>
            <a:ext cx="6460638" cy="47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Visual, auditory, kinesthetic learners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98758" y="2950785"/>
            <a:ext cx="12175231" cy="1911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6"/>
              </a:lnSpc>
              <a:spcBef>
                <a:spcPct val="0"/>
              </a:spcBef>
            </a:pPr>
            <a:r>
              <a:rPr lang="en-US" sz="3683">
                <a:solidFill>
                  <a:srgbClr val="000000"/>
                </a:solidFill>
                <a:latin typeface="Canva Sans 1"/>
                <a:ea typeface="Canva Sans 1"/>
                <a:cs typeface="Canva Sans 1"/>
                <a:sym typeface="Canva Sans 1"/>
              </a:rPr>
              <a:t>young children learn best through different modalities: visual (seeing), auditory (hearing), and kinesthetic (doing).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EE5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736872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C6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14065" y="-1422779"/>
            <a:ext cx="5749603" cy="3664073"/>
            <a:chOff x="0" y="0"/>
            <a:chExt cx="1514299" cy="9650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4299" cy="965023"/>
            </a:xfrm>
            <a:custGeom>
              <a:avLst/>
              <a:gdLst/>
              <a:ahLst/>
              <a:cxnLst/>
              <a:rect l="l" t="t" r="r" b="b"/>
              <a:pathLst>
                <a:path w="1514299" h="965023">
                  <a:moveTo>
                    <a:pt x="0" y="0"/>
                  </a:moveTo>
                  <a:lnTo>
                    <a:pt x="1311099" y="0"/>
                  </a:lnTo>
                  <a:lnTo>
                    <a:pt x="1514299" y="482512"/>
                  </a:lnTo>
                  <a:lnTo>
                    <a:pt x="1311099" y="965023"/>
                  </a:lnTo>
                  <a:lnTo>
                    <a:pt x="0" y="965023"/>
                  </a:lnTo>
                  <a:lnTo>
                    <a:pt x="203200" y="482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E5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1260299" cy="1003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14501">
            <a:off x="831102" y="6768241"/>
            <a:ext cx="2234569" cy="2336527"/>
          </a:xfrm>
          <a:custGeom>
            <a:avLst/>
            <a:gdLst/>
            <a:ahLst/>
            <a:cxnLst/>
            <a:rect l="l" t="t" r="r" b="b"/>
            <a:pathLst>
              <a:path w="2234569" h="2336527">
                <a:moveTo>
                  <a:pt x="0" y="0"/>
                </a:moveTo>
                <a:lnTo>
                  <a:pt x="2234569" y="0"/>
                </a:lnTo>
                <a:lnTo>
                  <a:pt x="2234569" y="2336527"/>
                </a:lnTo>
                <a:lnTo>
                  <a:pt x="0" y="23365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455" r="-194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692773" y="3535746"/>
            <a:ext cx="10762752" cy="517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Break the session into short, varied segments (5-10 minutes) to keep children engaged. </a:t>
            </a:r>
          </a:p>
          <a:p>
            <a:pPr algn="ctr">
              <a:lnSpc>
                <a:spcPts val="5880"/>
              </a:lnSpc>
            </a:pPr>
            <a:r>
              <a:rPr lang="en-US" sz="42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For example:</a:t>
            </a:r>
          </a:p>
          <a:p>
            <a:pPr marL="906780" lvl="1" indent="-453390" algn="ctr">
              <a:lnSpc>
                <a:spcPts val="5880"/>
              </a:lnSpc>
              <a:buAutoNum type="arabicPeriod"/>
            </a:pPr>
            <a:r>
              <a:rPr lang="en-US" sz="42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start with a prayer, </a:t>
            </a:r>
          </a:p>
          <a:p>
            <a:pPr marL="906780" lvl="1" indent="-453390" algn="ctr">
              <a:lnSpc>
                <a:spcPts val="5880"/>
              </a:lnSpc>
              <a:buAutoNum type="arabicPeriod"/>
            </a:pPr>
            <a:r>
              <a:rPr lang="en-US" sz="42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then storytelling, </a:t>
            </a:r>
          </a:p>
          <a:p>
            <a:pPr marL="906780" lvl="1" indent="-453390" algn="ctr">
              <a:lnSpc>
                <a:spcPts val="5880"/>
              </a:lnSpc>
              <a:buAutoNum type="arabicPeriod"/>
            </a:pPr>
            <a:r>
              <a:rPr lang="en-US" sz="42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followed by a movement-based activity,</a:t>
            </a:r>
          </a:p>
          <a:p>
            <a:pPr marL="906780" lvl="1" indent="-453390" algn="ctr">
              <a:lnSpc>
                <a:spcPts val="5880"/>
              </a:lnSpc>
              <a:buAutoNum type="arabicPeriod"/>
            </a:pPr>
            <a:r>
              <a:rPr lang="en-US" sz="42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and finally a craft. 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074150" y="1892488"/>
            <a:ext cx="1636722" cy="1818580"/>
          </a:xfrm>
          <a:custGeom>
            <a:avLst/>
            <a:gdLst/>
            <a:ahLst/>
            <a:cxnLst/>
            <a:rect l="l" t="t" r="r" b="b"/>
            <a:pathLst>
              <a:path w="1636722" h="1818580">
                <a:moveTo>
                  <a:pt x="0" y="0"/>
                </a:moveTo>
                <a:lnTo>
                  <a:pt x="1636722" y="0"/>
                </a:lnTo>
                <a:lnTo>
                  <a:pt x="1636722" y="1818580"/>
                </a:lnTo>
                <a:lnTo>
                  <a:pt x="0" y="18185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918561" y="697437"/>
            <a:ext cx="3884351" cy="1629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4703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ATTENTION SPAN AND CLASS LENGTH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92856" y="843486"/>
            <a:ext cx="975962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between 20-30 minutes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823391" y="564087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EE5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736872"/>
            <a:ext cx="10545084" cy="2490580"/>
            <a:chOff x="0" y="0"/>
            <a:chExt cx="2777306" cy="6559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655955"/>
            </a:xfrm>
            <a:custGeom>
              <a:avLst/>
              <a:gdLst/>
              <a:ahLst/>
              <a:cxnLst/>
              <a:rect l="l" t="t" r="r" b="b"/>
              <a:pathLst>
                <a:path w="2777306" h="655955">
                  <a:moveTo>
                    <a:pt x="2574106" y="0"/>
                  </a:moveTo>
                  <a:cubicBezTo>
                    <a:pt x="2686330" y="0"/>
                    <a:pt x="2777306" y="146841"/>
                    <a:pt x="2777306" y="327978"/>
                  </a:cubicBezTo>
                  <a:cubicBezTo>
                    <a:pt x="2777306" y="509115"/>
                    <a:pt x="2686330" y="655955"/>
                    <a:pt x="2574106" y="655955"/>
                  </a:cubicBezTo>
                  <a:lnTo>
                    <a:pt x="203200" y="655955"/>
                  </a:lnTo>
                  <a:cubicBezTo>
                    <a:pt x="90976" y="655955"/>
                    <a:pt x="0" y="509115"/>
                    <a:pt x="0" y="327978"/>
                  </a:cubicBezTo>
                  <a:cubicBezTo>
                    <a:pt x="0" y="14684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C6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694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14065" y="-1422779"/>
            <a:ext cx="5749603" cy="3664073"/>
            <a:chOff x="0" y="0"/>
            <a:chExt cx="1514299" cy="9650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4299" cy="965023"/>
            </a:xfrm>
            <a:custGeom>
              <a:avLst/>
              <a:gdLst/>
              <a:ahLst/>
              <a:cxnLst/>
              <a:rect l="l" t="t" r="r" b="b"/>
              <a:pathLst>
                <a:path w="1514299" h="965023">
                  <a:moveTo>
                    <a:pt x="0" y="0"/>
                  </a:moveTo>
                  <a:lnTo>
                    <a:pt x="1311099" y="0"/>
                  </a:lnTo>
                  <a:lnTo>
                    <a:pt x="1514299" y="482512"/>
                  </a:lnTo>
                  <a:lnTo>
                    <a:pt x="1311099" y="965023"/>
                  </a:lnTo>
                  <a:lnTo>
                    <a:pt x="0" y="965023"/>
                  </a:lnTo>
                  <a:lnTo>
                    <a:pt x="203200" y="482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E5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1260299" cy="1003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14501">
            <a:off x="1071763" y="7130333"/>
            <a:ext cx="1543688" cy="2170692"/>
          </a:xfrm>
          <a:custGeom>
            <a:avLst/>
            <a:gdLst/>
            <a:ahLst/>
            <a:cxnLst/>
            <a:rect l="l" t="t" r="r" b="b"/>
            <a:pathLst>
              <a:path w="1543688" h="2170692">
                <a:moveTo>
                  <a:pt x="0" y="0"/>
                </a:moveTo>
                <a:lnTo>
                  <a:pt x="1543688" y="0"/>
                </a:lnTo>
                <a:lnTo>
                  <a:pt x="1543688" y="2170692"/>
                </a:lnTo>
                <a:lnTo>
                  <a:pt x="0" y="21706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0308" r="-2030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1815092" y="6336330"/>
            <a:ext cx="4317770" cy="2175077"/>
          </a:xfrm>
          <a:custGeom>
            <a:avLst/>
            <a:gdLst/>
            <a:ahLst/>
            <a:cxnLst/>
            <a:rect l="l" t="t" r="r" b="b"/>
            <a:pathLst>
              <a:path w="4317770" h="2175077">
                <a:moveTo>
                  <a:pt x="0" y="0"/>
                </a:moveTo>
                <a:lnTo>
                  <a:pt x="4317770" y="0"/>
                </a:lnTo>
                <a:lnTo>
                  <a:pt x="4317770" y="2175077"/>
                </a:lnTo>
                <a:lnTo>
                  <a:pt x="0" y="21750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918561" y="697437"/>
            <a:ext cx="3884351" cy="1105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4703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CLASSROOM ARRANGEMENT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25733" y="3632146"/>
            <a:ext cx="10725269" cy="3200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 An open floor plan where children can sit on the floor for story time, 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have a prayer corner with icons, 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and a designated table for crafts. </a:t>
            </a:r>
          </a:p>
          <a:p>
            <a:pPr algn="ctr">
              <a:lnSpc>
                <a:spcPts val="3671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Importance of bright, simple visuals and keep distractions to a minimum. Ensure materials are accessible but not overwhelming.</a:t>
            </a:r>
          </a:p>
          <a:p>
            <a:pPr algn="ctr">
              <a:lnSpc>
                <a:spcPts val="3671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563914" y="843486"/>
            <a:ext cx="8502357" cy="25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How to organize a welcoming and functional classroom space for preschoolers.</a:t>
            </a:r>
          </a:p>
          <a:p>
            <a:pPr algn="ctr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EE5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736872"/>
            <a:ext cx="10545084" cy="3034540"/>
            <a:chOff x="0" y="0"/>
            <a:chExt cx="2777306" cy="7992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799220"/>
            </a:xfrm>
            <a:custGeom>
              <a:avLst/>
              <a:gdLst/>
              <a:ahLst/>
              <a:cxnLst/>
              <a:rect l="l" t="t" r="r" b="b"/>
              <a:pathLst>
                <a:path w="2777306" h="799220">
                  <a:moveTo>
                    <a:pt x="2574106" y="0"/>
                  </a:moveTo>
                  <a:cubicBezTo>
                    <a:pt x="2686330" y="0"/>
                    <a:pt x="2777306" y="178912"/>
                    <a:pt x="2777306" y="399610"/>
                  </a:cubicBezTo>
                  <a:cubicBezTo>
                    <a:pt x="2777306" y="620309"/>
                    <a:pt x="2686330" y="799220"/>
                    <a:pt x="2574106" y="799220"/>
                  </a:cubicBezTo>
                  <a:lnTo>
                    <a:pt x="203200" y="799220"/>
                  </a:lnTo>
                  <a:cubicBezTo>
                    <a:pt x="90976" y="799220"/>
                    <a:pt x="0" y="620309"/>
                    <a:pt x="0" y="399610"/>
                  </a:cubicBezTo>
                  <a:cubicBezTo>
                    <a:pt x="0" y="17891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C6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8373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14065" y="-1422779"/>
            <a:ext cx="5749603" cy="3664073"/>
            <a:chOff x="0" y="0"/>
            <a:chExt cx="1514299" cy="9650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4299" cy="965023"/>
            </a:xfrm>
            <a:custGeom>
              <a:avLst/>
              <a:gdLst/>
              <a:ahLst/>
              <a:cxnLst/>
              <a:rect l="l" t="t" r="r" b="b"/>
              <a:pathLst>
                <a:path w="1514299" h="965023">
                  <a:moveTo>
                    <a:pt x="0" y="0"/>
                  </a:moveTo>
                  <a:lnTo>
                    <a:pt x="1311099" y="0"/>
                  </a:lnTo>
                  <a:lnTo>
                    <a:pt x="1514299" y="482512"/>
                  </a:lnTo>
                  <a:lnTo>
                    <a:pt x="1311099" y="965023"/>
                  </a:lnTo>
                  <a:lnTo>
                    <a:pt x="0" y="965023"/>
                  </a:lnTo>
                  <a:lnTo>
                    <a:pt x="203200" y="482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E5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1260299" cy="1003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14501">
            <a:off x="570472" y="8080280"/>
            <a:ext cx="1543688" cy="1614122"/>
          </a:xfrm>
          <a:custGeom>
            <a:avLst/>
            <a:gdLst/>
            <a:ahLst/>
            <a:cxnLst/>
            <a:rect l="l" t="t" r="r" b="b"/>
            <a:pathLst>
              <a:path w="1543688" h="1614122">
                <a:moveTo>
                  <a:pt x="0" y="0"/>
                </a:moveTo>
                <a:lnTo>
                  <a:pt x="1543688" y="0"/>
                </a:lnTo>
                <a:lnTo>
                  <a:pt x="1543688" y="1614122"/>
                </a:lnTo>
                <a:lnTo>
                  <a:pt x="0" y="1614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2091387" y="4008851"/>
            <a:ext cx="6253703" cy="4619923"/>
          </a:xfrm>
          <a:custGeom>
            <a:avLst/>
            <a:gdLst/>
            <a:ahLst/>
            <a:cxnLst/>
            <a:rect l="l" t="t" r="r" b="b"/>
            <a:pathLst>
              <a:path w="6253703" h="4619923">
                <a:moveTo>
                  <a:pt x="0" y="0"/>
                </a:moveTo>
                <a:lnTo>
                  <a:pt x="6253702" y="0"/>
                </a:lnTo>
                <a:lnTo>
                  <a:pt x="6253702" y="4619922"/>
                </a:lnTo>
                <a:lnTo>
                  <a:pt x="0" y="46199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918561" y="697437"/>
            <a:ext cx="3884351" cy="1629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4703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APPROPRIATE ACTIVITIES FOR PK-K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45089" y="4616366"/>
            <a:ext cx="7523932" cy="3200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1. create simple paper crafts based on Bible stories (e.g., Noah’s Ark animals), 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2.        act out Bible scenes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3.        use songs and rhymes to teach prayers and lessons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4.        activities should be short, fun, and hands-on.</a:t>
            </a:r>
          </a:p>
          <a:p>
            <a:pPr algn="ctr">
              <a:lnSpc>
                <a:spcPts val="3671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019977" y="1278947"/>
            <a:ext cx="9136293" cy="1772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2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It is important to have different activities that are suitable for young children, such as crafting, storytelling, and singing.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661181" y="-313659"/>
            <a:ext cx="3960382" cy="3982102"/>
          </a:xfrm>
          <a:custGeom>
            <a:avLst/>
            <a:gdLst/>
            <a:ahLst/>
            <a:cxnLst/>
            <a:rect l="l" t="t" r="r" b="b"/>
            <a:pathLst>
              <a:path w="3960382" h="3982102">
                <a:moveTo>
                  <a:pt x="0" y="0"/>
                </a:moveTo>
                <a:lnTo>
                  <a:pt x="3960382" y="0"/>
                </a:lnTo>
                <a:lnTo>
                  <a:pt x="3960382" y="3982102"/>
                </a:lnTo>
                <a:lnTo>
                  <a:pt x="0" y="3982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76DF8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736872"/>
            <a:ext cx="10545084" cy="1779320"/>
            <a:chOff x="0" y="0"/>
            <a:chExt cx="2777306" cy="4686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468628"/>
            </a:xfrm>
            <a:custGeom>
              <a:avLst/>
              <a:gdLst/>
              <a:ahLst/>
              <a:cxnLst/>
              <a:rect l="l" t="t" r="r" b="b"/>
              <a:pathLst>
                <a:path w="2777306" h="468628">
                  <a:moveTo>
                    <a:pt x="2574106" y="0"/>
                  </a:moveTo>
                  <a:cubicBezTo>
                    <a:pt x="2686330" y="0"/>
                    <a:pt x="2777306" y="104906"/>
                    <a:pt x="2777306" y="234314"/>
                  </a:cubicBezTo>
                  <a:cubicBezTo>
                    <a:pt x="2777306" y="363722"/>
                    <a:pt x="2686330" y="468628"/>
                    <a:pt x="2574106" y="468628"/>
                  </a:cubicBezTo>
                  <a:lnTo>
                    <a:pt x="203200" y="468628"/>
                  </a:lnTo>
                  <a:cubicBezTo>
                    <a:pt x="90976" y="468628"/>
                    <a:pt x="0" y="363722"/>
                    <a:pt x="0" y="234314"/>
                  </a:cubicBezTo>
                  <a:cubicBezTo>
                    <a:pt x="0" y="10490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EE5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506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151187" y="-1285656"/>
            <a:ext cx="6133987" cy="3774212"/>
            <a:chOff x="0" y="0"/>
            <a:chExt cx="1615536" cy="9940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15536" cy="994031"/>
            </a:xfrm>
            <a:custGeom>
              <a:avLst/>
              <a:gdLst/>
              <a:ahLst/>
              <a:cxnLst/>
              <a:rect l="l" t="t" r="r" b="b"/>
              <a:pathLst>
                <a:path w="1615536" h="994031">
                  <a:moveTo>
                    <a:pt x="0" y="0"/>
                  </a:moveTo>
                  <a:lnTo>
                    <a:pt x="1412336" y="0"/>
                  </a:lnTo>
                  <a:lnTo>
                    <a:pt x="1615536" y="497016"/>
                  </a:lnTo>
                  <a:lnTo>
                    <a:pt x="1412336" y="994031"/>
                  </a:lnTo>
                  <a:lnTo>
                    <a:pt x="0" y="994031"/>
                  </a:lnTo>
                  <a:lnTo>
                    <a:pt x="203200" y="497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DF8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1361536" cy="1032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726634">
            <a:off x="700667" y="7307678"/>
            <a:ext cx="1356931" cy="2407457"/>
          </a:xfrm>
          <a:custGeom>
            <a:avLst/>
            <a:gdLst/>
            <a:ahLst/>
            <a:cxnLst/>
            <a:rect l="l" t="t" r="r" b="b"/>
            <a:pathLst>
              <a:path w="1356931" h="2407457">
                <a:moveTo>
                  <a:pt x="0" y="0"/>
                </a:moveTo>
                <a:lnTo>
                  <a:pt x="1356931" y="0"/>
                </a:lnTo>
                <a:lnTo>
                  <a:pt x="1356931" y="2407457"/>
                </a:lnTo>
                <a:lnTo>
                  <a:pt x="0" y="24074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803774" y="3716068"/>
            <a:ext cx="14388127" cy="4552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BD1F2F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Focus on core, simple messages: </a:t>
            </a:r>
          </a:p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“God made the world,” </a:t>
            </a:r>
          </a:p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“Jesus loves you,” “</a:t>
            </a:r>
          </a:p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God is always with us.” </a:t>
            </a:r>
          </a:p>
          <a:p>
            <a:pPr algn="ctr">
              <a:lnSpc>
                <a:spcPts val="2622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Use basic Bible stories like Creation, Noah’s Ark, </a:t>
            </a:r>
          </a:p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and Jesus feeding the </a:t>
            </a:r>
          </a:p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5,000. </a:t>
            </a:r>
          </a:p>
          <a:p>
            <a:pPr algn="ctr">
              <a:lnSpc>
                <a:spcPts val="2622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  <a:p>
            <a:pPr algn="ctr">
              <a:lnSpc>
                <a:spcPts val="2622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  <a:p>
            <a:pPr algn="ctr">
              <a:lnSpc>
                <a:spcPts val="2622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The concepts should be concrete and relate to children’s lives, such as God’s love through family and friends.</a:t>
            </a:r>
          </a:p>
          <a:p>
            <a:pPr algn="ctr">
              <a:lnSpc>
                <a:spcPts val="2622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2848626" y="2794346"/>
            <a:ext cx="3343275" cy="4114800"/>
          </a:xfrm>
          <a:custGeom>
            <a:avLst/>
            <a:gdLst/>
            <a:ahLst/>
            <a:cxnLst/>
            <a:rect l="l" t="t" r="r" b="b"/>
            <a:pathLst>
              <a:path w="3343275" h="4114800">
                <a:moveTo>
                  <a:pt x="0" y="0"/>
                </a:moveTo>
                <a:lnTo>
                  <a:pt x="3343275" y="0"/>
                </a:lnTo>
                <a:lnTo>
                  <a:pt x="33432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918561" y="626996"/>
            <a:ext cx="3884351" cy="1641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0"/>
              </a:lnSpc>
            </a:pPr>
            <a:r>
              <a:rPr lang="en-US" sz="3603" spc="-122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AGE-APPROPRIATE BIBLE AND ORTHODOX CHRISTIAN FAITH CONCEPTS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69152" y="1182312"/>
            <a:ext cx="9437942" cy="133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2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What faith concepts and Bible stories children in PK-K can understand?</a:t>
            </a:r>
          </a:p>
          <a:p>
            <a:pPr algn="ctr">
              <a:lnSpc>
                <a:spcPts val="3492"/>
              </a:lnSpc>
            </a:pPr>
            <a:endParaRPr lang="en-US" sz="3600" b="1">
              <a:solidFill>
                <a:srgbClr val="00000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661181" y="-313659"/>
            <a:ext cx="3960382" cy="3982102"/>
          </a:xfrm>
          <a:custGeom>
            <a:avLst/>
            <a:gdLst/>
            <a:ahLst/>
            <a:cxnLst/>
            <a:rect l="l" t="t" r="r" b="b"/>
            <a:pathLst>
              <a:path w="3960382" h="3982102">
                <a:moveTo>
                  <a:pt x="0" y="0"/>
                </a:moveTo>
                <a:lnTo>
                  <a:pt x="3960382" y="0"/>
                </a:lnTo>
                <a:lnTo>
                  <a:pt x="3960382" y="3982102"/>
                </a:lnTo>
                <a:lnTo>
                  <a:pt x="0" y="3982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76DF8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736872"/>
            <a:ext cx="10545084" cy="2300084"/>
            <a:chOff x="0" y="0"/>
            <a:chExt cx="2777306" cy="60578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605783"/>
            </a:xfrm>
            <a:custGeom>
              <a:avLst/>
              <a:gdLst/>
              <a:ahLst/>
              <a:cxnLst/>
              <a:rect l="l" t="t" r="r" b="b"/>
              <a:pathLst>
                <a:path w="2777306" h="605783">
                  <a:moveTo>
                    <a:pt x="2574106" y="0"/>
                  </a:moveTo>
                  <a:cubicBezTo>
                    <a:pt x="2686330" y="0"/>
                    <a:pt x="2777306" y="135609"/>
                    <a:pt x="2777306" y="302892"/>
                  </a:cubicBezTo>
                  <a:cubicBezTo>
                    <a:pt x="2777306" y="470174"/>
                    <a:pt x="2686330" y="605783"/>
                    <a:pt x="2574106" y="605783"/>
                  </a:cubicBezTo>
                  <a:lnTo>
                    <a:pt x="203200" y="605783"/>
                  </a:lnTo>
                  <a:cubicBezTo>
                    <a:pt x="90976" y="605783"/>
                    <a:pt x="0" y="470174"/>
                    <a:pt x="0" y="302892"/>
                  </a:cubicBezTo>
                  <a:cubicBezTo>
                    <a:pt x="0" y="13560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EE5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643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-206257" y="-1230587"/>
            <a:ext cx="6133987" cy="3664073"/>
            <a:chOff x="0" y="0"/>
            <a:chExt cx="1615536" cy="9650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15536" cy="965023"/>
            </a:xfrm>
            <a:custGeom>
              <a:avLst/>
              <a:gdLst/>
              <a:ahLst/>
              <a:cxnLst/>
              <a:rect l="l" t="t" r="r" b="b"/>
              <a:pathLst>
                <a:path w="1615536" h="965023">
                  <a:moveTo>
                    <a:pt x="0" y="0"/>
                  </a:moveTo>
                  <a:lnTo>
                    <a:pt x="1412336" y="0"/>
                  </a:lnTo>
                  <a:lnTo>
                    <a:pt x="1615536" y="482512"/>
                  </a:lnTo>
                  <a:lnTo>
                    <a:pt x="1412336" y="965023"/>
                  </a:lnTo>
                  <a:lnTo>
                    <a:pt x="0" y="965023"/>
                  </a:lnTo>
                  <a:lnTo>
                    <a:pt x="203200" y="482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DF8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1361536" cy="1003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5355537" y="2363651"/>
            <a:ext cx="2614401" cy="6597856"/>
          </a:xfrm>
          <a:custGeom>
            <a:avLst/>
            <a:gdLst/>
            <a:ahLst/>
            <a:cxnLst/>
            <a:rect l="l" t="t" r="r" b="b"/>
            <a:pathLst>
              <a:path w="2614401" h="6597856">
                <a:moveTo>
                  <a:pt x="0" y="0"/>
                </a:moveTo>
                <a:lnTo>
                  <a:pt x="2614401" y="0"/>
                </a:lnTo>
                <a:lnTo>
                  <a:pt x="2614401" y="6597857"/>
                </a:lnTo>
                <a:lnTo>
                  <a:pt x="0" y="65978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740110">
            <a:off x="1093971" y="5791200"/>
            <a:ext cx="598075" cy="3467100"/>
          </a:xfrm>
          <a:custGeom>
            <a:avLst/>
            <a:gdLst/>
            <a:ahLst/>
            <a:cxnLst/>
            <a:rect l="l" t="t" r="r" b="b"/>
            <a:pathLst>
              <a:path w="598075" h="3467100">
                <a:moveTo>
                  <a:pt x="0" y="0"/>
                </a:moveTo>
                <a:lnTo>
                  <a:pt x="598075" y="0"/>
                </a:lnTo>
                <a:lnTo>
                  <a:pt x="598075" y="3467100"/>
                </a:lnTo>
                <a:lnTo>
                  <a:pt x="0" y="34671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918561" y="655571"/>
            <a:ext cx="3884351" cy="2153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4703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BEHAVIORAL EXPECTATIONS AND MANAGEMENT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66005" y="4476816"/>
            <a:ext cx="3236908" cy="1314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Young children may struggle with sitting still or listening for long periods.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02619" y="1262836"/>
            <a:ext cx="9136293" cy="133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2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What are realistic expectations for behavior and strategies for managing classroom behavior?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87055" y="6833876"/>
            <a:ext cx="3236908" cy="990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EC1D27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Use gentle, positive reinforcement and redirection.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08772" y="4672046"/>
            <a:ext cx="7105354" cy="990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2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Incorporate routine (children thrive on knowing what to expect) and provide examples of calming techniques like quiet time after a busy activity.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801964"/>
            <a:chOff x="0" y="0"/>
            <a:chExt cx="2777306" cy="4745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474591"/>
            </a:xfrm>
            <a:custGeom>
              <a:avLst/>
              <a:gdLst/>
              <a:ahLst/>
              <a:cxnLst/>
              <a:rect l="l" t="t" r="r" b="b"/>
              <a:pathLst>
                <a:path w="2777306" h="474591">
                  <a:moveTo>
                    <a:pt x="2574106" y="0"/>
                  </a:moveTo>
                  <a:cubicBezTo>
                    <a:pt x="2686330" y="0"/>
                    <a:pt x="2777306" y="106241"/>
                    <a:pt x="2777306" y="237296"/>
                  </a:cubicBezTo>
                  <a:cubicBezTo>
                    <a:pt x="2777306" y="368350"/>
                    <a:pt x="2686330" y="474591"/>
                    <a:pt x="2574106" y="474591"/>
                  </a:cubicBezTo>
                  <a:lnTo>
                    <a:pt x="203200" y="474591"/>
                  </a:lnTo>
                  <a:cubicBezTo>
                    <a:pt x="90976" y="474591"/>
                    <a:pt x="0" y="368350"/>
                    <a:pt x="0" y="237296"/>
                  </a:cubicBezTo>
                  <a:cubicBezTo>
                    <a:pt x="0" y="10624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5126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39146" y="6137854"/>
            <a:ext cx="2899216" cy="2779755"/>
            <a:chOff x="0" y="0"/>
            <a:chExt cx="763579" cy="73211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3579" cy="732117"/>
            </a:xfrm>
            <a:custGeom>
              <a:avLst/>
              <a:gdLst/>
              <a:ahLst/>
              <a:cxnLst/>
              <a:rect l="l" t="t" r="r" b="b"/>
              <a:pathLst>
                <a:path w="763579" h="732117">
                  <a:moveTo>
                    <a:pt x="0" y="0"/>
                  </a:moveTo>
                  <a:lnTo>
                    <a:pt x="763579" y="0"/>
                  </a:lnTo>
                  <a:lnTo>
                    <a:pt x="763579" y="732117"/>
                  </a:lnTo>
                  <a:lnTo>
                    <a:pt x="0" y="732117"/>
                  </a:ln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763579" cy="770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842643" y="6137854"/>
            <a:ext cx="2899216" cy="2779755"/>
            <a:chOff x="0" y="0"/>
            <a:chExt cx="763579" cy="73211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63579" cy="732117"/>
            </a:xfrm>
            <a:custGeom>
              <a:avLst/>
              <a:gdLst/>
              <a:ahLst/>
              <a:cxnLst/>
              <a:rect l="l" t="t" r="r" b="b"/>
              <a:pathLst>
                <a:path w="763579" h="732117">
                  <a:moveTo>
                    <a:pt x="0" y="0"/>
                  </a:moveTo>
                  <a:lnTo>
                    <a:pt x="763579" y="0"/>
                  </a:lnTo>
                  <a:lnTo>
                    <a:pt x="763579" y="732117"/>
                  </a:lnTo>
                  <a:lnTo>
                    <a:pt x="0" y="732117"/>
                  </a:ln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763579" cy="770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546141" y="6137854"/>
            <a:ext cx="2899216" cy="2779755"/>
            <a:chOff x="0" y="0"/>
            <a:chExt cx="763579" cy="73211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63579" cy="732117"/>
            </a:xfrm>
            <a:custGeom>
              <a:avLst/>
              <a:gdLst/>
              <a:ahLst/>
              <a:cxnLst/>
              <a:rect l="l" t="t" r="r" b="b"/>
              <a:pathLst>
                <a:path w="763579" h="732117">
                  <a:moveTo>
                    <a:pt x="0" y="0"/>
                  </a:moveTo>
                  <a:lnTo>
                    <a:pt x="763579" y="0"/>
                  </a:lnTo>
                  <a:lnTo>
                    <a:pt x="763579" y="732117"/>
                  </a:lnTo>
                  <a:lnTo>
                    <a:pt x="0" y="732117"/>
                  </a:ln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763579" cy="770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249639" y="6137854"/>
            <a:ext cx="2899216" cy="2779755"/>
            <a:chOff x="0" y="0"/>
            <a:chExt cx="763579" cy="73211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3579" cy="732117"/>
            </a:xfrm>
            <a:custGeom>
              <a:avLst/>
              <a:gdLst/>
              <a:ahLst/>
              <a:cxnLst/>
              <a:rect l="l" t="t" r="r" b="b"/>
              <a:pathLst>
                <a:path w="763579" h="732117">
                  <a:moveTo>
                    <a:pt x="0" y="0"/>
                  </a:moveTo>
                  <a:lnTo>
                    <a:pt x="763579" y="0"/>
                  </a:lnTo>
                  <a:lnTo>
                    <a:pt x="763579" y="732117"/>
                  </a:lnTo>
                  <a:lnTo>
                    <a:pt x="0" y="732117"/>
                  </a:ln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763579" cy="7702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313782" y="8657313"/>
            <a:ext cx="1846609" cy="1201975"/>
          </a:xfrm>
          <a:custGeom>
            <a:avLst/>
            <a:gdLst/>
            <a:ahLst/>
            <a:cxnLst/>
            <a:rect l="l" t="t" r="r" b="b"/>
            <a:pathLst>
              <a:path w="1846609" h="1201975">
                <a:moveTo>
                  <a:pt x="0" y="0"/>
                </a:moveTo>
                <a:lnTo>
                  <a:pt x="1846609" y="0"/>
                </a:lnTo>
                <a:lnTo>
                  <a:pt x="1846609" y="1201974"/>
                </a:lnTo>
                <a:lnTo>
                  <a:pt x="0" y="12019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6097644" y="6332818"/>
            <a:ext cx="2183583" cy="2216835"/>
          </a:xfrm>
          <a:custGeom>
            <a:avLst/>
            <a:gdLst/>
            <a:ahLst/>
            <a:cxnLst/>
            <a:rect l="l" t="t" r="r" b="b"/>
            <a:pathLst>
              <a:path w="2183583" h="2216835">
                <a:moveTo>
                  <a:pt x="0" y="0"/>
                </a:moveTo>
                <a:lnTo>
                  <a:pt x="2183583" y="0"/>
                </a:lnTo>
                <a:lnTo>
                  <a:pt x="2183583" y="2216835"/>
                </a:lnTo>
                <a:lnTo>
                  <a:pt x="0" y="22168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9679779" y="6530871"/>
            <a:ext cx="2631941" cy="1980535"/>
          </a:xfrm>
          <a:custGeom>
            <a:avLst/>
            <a:gdLst/>
            <a:ahLst/>
            <a:cxnLst/>
            <a:rect l="l" t="t" r="r" b="b"/>
            <a:pathLst>
              <a:path w="2631941" h="1980535">
                <a:moveTo>
                  <a:pt x="0" y="0"/>
                </a:moveTo>
                <a:lnTo>
                  <a:pt x="2631940" y="0"/>
                </a:lnTo>
                <a:lnTo>
                  <a:pt x="2631940" y="1980536"/>
                </a:lnTo>
                <a:lnTo>
                  <a:pt x="0" y="19805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3845532" y="6443650"/>
            <a:ext cx="2016498" cy="2106003"/>
          </a:xfrm>
          <a:custGeom>
            <a:avLst/>
            <a:gdLst/>
            <a:ahLst/>
            <a:cxnLst/>
            <a:rect l="l" t="t" r="r" b="b"/>
            <a:pathLst>
              <a:path w="2016498" h="2106003">
                <a:moveTo>
                  <a:pt x="0" y="0"/>
                </a:moveTo>
                <a:lnTo>
                  <a:pt x="2016497" y="0"/>
                </a:lnTo>
                <a:lnTo>
                  <a:pt x="2016497" y="2106003"/>
                </a:lnTo>
                <a:lnTo>
                  <a:pt x="0" y="21060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579639" y="6459886"/>
            <a:ext cx="2018229" cy="2135692"/>
          </a:xfrm>
          <a:custGeom>
            <a:avLst/>
            <a:gdLst/>
            <a:ahLst/>
            <a:cxnLst/>
            <a:rect l="l" t="t" r="r" b="b"/>
            <a:pathLst>
              <a:path w="2018229" h="2135692">
                <a:moveTo>
                  <a:pt x="0" y="0"/>
                </a:moveTo>
                <a:lnTo>
                  <a:pt x="2018229" y="0"/>
                </a:lnTo>
                <a:lnTo>
                  <a:pt x="2018229" y="2135692"/>
                </a:lnTo>
                <a:lnTo>
                  <a:pt x="0" y="213569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237087" y="505723"/>
            <a:ext cx="3033717" cy="2153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PLAYS, GAMES, AND ACTIVITIES</a:t>
            </a:r>
          </a:p>
          <a:p>
            <a:pPr algn="ctr">
              <a:lnSpc>
                <a:spcPts val="4135"/>
              </a:lnSpc>
            </a:pPr>
            <a:endParaRPr lang="en-US" sz="4699" spc="-159">
              <a:solidFill>
                <a:srgbClr val="000000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6386186" y="2474794"/>
            <a:ext cx="4711347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Simple Bible skits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51774" y="651709"/>
            <a:ext cx="7472698" cy="188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 Incorporate interactive play to make learning fun and meaningful.</a:t>
            </a:r>
          </a:p>
          <a:p>
            <a:pPr algn="ctr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6772940" y="4469495"/>
            <a:ext cx="520058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Use movement activities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386186" y="3181361"/>
            <a:ext cx="60655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Saints/Angels matching games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758841" y="3890021"/>
            <a:ext cx="323690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Use songs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818657" y="5178155"/>
            <a:ext cx="520058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Coloring Pages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01939" y="2717468"/>
            <a:ext cx="8440810" cy="593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9355" lvl="1" indent="-304677" algn="ctr">
              <a:lnSpc>
                <a:spcPts val="3951"/>
              </a:lnSpc>
              <a:buFont typeface="Arial"/>
              <a:buChar char="•"/>
            </a:pPr>
            <a:r>
              <a:rPr lang="en-US" sz="2822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Send home a weekly recap of what was learned.</a:t>
            </a:r>
          </a:p>
          <a:p>
            <a:pPr algn="ctr">
              <a:lnSpc>
                <a:spcPts val="3951"/>
              </a:lnSpc>
            </a:pPr>
            <a:endParaRPr lang="en-US" sz="2822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609355" lvl="1" indent="-304677" algn="ctr">
              <a:lnSpc>
                <a:spcPts val="3951"/>
              </a:lnSpc>
              <a:buFont typeface="Arial"/>
              <a:buChar char="•"/>
            </a:pPr>
            <a:r>
              <a:rPr lang="en-US" sz="2822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Include simple prayer or Bible story to read at home.</a:t>
            </a:r>
          </a:p>
          <a:p>
            <a:pPr algn="ctr">
              <a:lnSpc>
                <a:spcPts val="3951"/>
              </a:lnSpc>
            </a:pPr>
            <a:r>
              <a:rPr lang="en-US" sz="2822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</a:p>
          <a:p>
            <a:pPr marL="609355" lvl="1" indent="-304677" algn="ctr">
              <a:lnSpc>
                <a:spcPts val="3951"/>
              </a:lnSpc>
              <a:buFont typeface="Arial"/>
              <a:buChar char="•"/>
            </a:pPr>
            <a:r>
              <a:rPr lang="en-US" sz="2822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Encourage parents to bring their children to Divine Liturgy regularly. </a:t>
            </a:r>
          </a:p>
          <a:p>
            <a:pPr algn="ctr">
              <a:lnSpc>
                <a:spcPts val="3951"/>
              </a:lnSpc>
            </a:pPr>
            <a:endParaRPr lang="en-US" sz="2822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609355" lvl="1" indent="-304677" algn="ctr">
              <a:lnSpc>
                <a:spcPts val="3951"/>
              </a:lnSpc>
              <a:buFont typeface="Arial"/>
              <a:buChar char="•"/>
            </a:pPr>
            <a:r>
              <a:rPr lang="en-US" sz="2822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Incorporate Orthodox practices, like evening prayers, into family life.</a:t>
            </a:r>
          </a:p>
          <a:p>
            <a:pPr algn="ctr">
              <a:lnSpc>
                <a:spcPts val="3951"/>
              </a:lnSpc>
            </a:pPr>
            <a:endParaRPr lang="en-US" sz="2822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  <a:p>
            <a:pPr marL="609355" lvl="1" indent="-304677" algn="ctr">
              <a:lnSpc>
                <a:spcPts val="3951"/>
              </a:lnSpc>
              <a:buFont typeface="Arial"/>
              <a:buChar char="•"/>
            </a:pPr>
            <a:r>
              <a:rPr lang="en-US" sz="2822">
                <a:solidFill>
                  <a:srgbClr val="000000"/>
                </a:solidFill>
                <a:latin typeface="Chewy"/>
                <a:ea typeface="Chewy"/>
                <a:cs typeface="Chewy"/>
                <a:sym typeface="Chewy"/>
              </a:rPr>
              <a:t>Ask the parents to help and assist with projects.</a:t>
            </a:r>
          </a:p>
          <a:p>
            <a:pPr algn="ctr">
              <a:lnSpc>
                <a:spcPts val="3951"/>
              </a:lnSpc>
            </a:pPr>
            <a:endParaRPr lang="en-US" sz="2822">
              <a:solidFill>
                <a:srgbClr val="000000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385770" y="2784143"/>
            <a:ext cx="4457841" cy="5589770"/>
          </a:xfrm>
          <a:custGeom>
            <a:avLst/>
            <a:gdLst/>
            <a:ahLst/>
            <a:cxnLst/>
            <a:rect l="l" t="t" r="r" b="b"/>
            <a:pathLst>
              <a:path w="4457841" h="5589770">
                <a:moveTo>
                  <a:pt x="0" y="0"/>
                </a:moveTo>
                <a:lnTo>
                  <a:pt x="4457841" y="0"/>
                </a:lnTo>
                <a:lnTo>
                  <a:pt x="4457841" y="5589770"/>
                </a:lnTo>
                <a:lnTo>
                  <a:pt x="0" y="55897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601077" y="5843779"/>
            <a:ext cx="2132290" cy="3003225"/>
          </a:xfrm>
          <a:custGeom>
            <a:avLst/>
            <a:gdLst/>
            <a:ahLst/>
            <a:cxnLst/>
            <a:rect l="l" t="t" r="r" b="b"/>
            <a:pathLst>
              <a:path w="2132290" h="3003225">
                <a:moveTo>
                  <a:pt x="0" y="0"/>
                </a:moveTo>
                <a:lnTo>
                  <a:pt x="2132290" y="0"/>
                </a:lnTo>
                <a:lnTo>
                  <a:pt x="2132290" y="3003225"/>
                </a:lnTo>
                <a:lnTo>
                  <a:pt x="0" y="30032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237087" y="505723"/>
            <a:ext cx="3033717" cy="1105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PARENTAL INVOLVEMENT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51774" y="651709"/>
            <a:ext cx="747269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How to involve parents?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2295518"/>
            <a:chOff x="0" y="0"/>
            <a:chExt cx="2777306" cy="6045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604581"/>
            </a:xfrm>
            <a:custGeom>
              <a:avLst/>
              <a:gdLst/>
              <a:ahLst/>
              <a:cxnLst/>
              <a:rect l="l" t="t" r="r" b="b"/>
              <a:pathLst>
                <a:path w="2777306" h="604581">
                  <a:moveTo>
                    <a:pt x="2574106" y="0"/>
                  </a:moveTo>
                  <a:cubicBezTo>
                    <a:pt x="2686330" y="0"/>
                    <a:pt x="2777306" y="135340"/>
                    <a:pt x="2777306" y="302290"/>
                  </a:cubicBezTo>
                  <a:cubicBezTo>
                    <a:pt x="2777306" y="469241"/>
                    <a:pt x="2686330" y="604581"/>
                    <a:pt x="2574106" y="604581"/>
                  </a:cubicBezTo>
                  <a:lnTo>
                    <a:pt x="203200" y="604581"/>
                  </a:lnTo>
                  <a:cubicBezTo>
                    <a:pt x="90976" y="604581"/>
                    <a:pt x="0" y="469241"/>
                    <a:pt x="0" y="302290"/>
                  </a:cubicBezTo>
                  <a:cubicBezTo>
                    <a:pt x="0" y="13534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6426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646385" y="2987730"/>
            <a:ext cx="3913696" cy="4428510"/>
          </a:xfrm>
          <a:custGeom>
            <a:avLst/>
            <a:gdLst/>
            <a:ahLst/>
            <a:cxnLst/>
            <a:rect l="l" t="t" r="r" b="b"/>
            <a:pathLst>
              <a:path w="3913696" h="4428510">
                <a:moveTo>
                  <a:pt x="0" y="0"/>
                </a:moveTo>
                <a:lnTo>
                  <a:pt x="3913696" y="0"/>
                </a:lnTo>
                <a:lnTo>
                  <a:pt x="3913696" y="4428511"/>
                </a:lnTo>
                <a:lnTo>
                  <a:pt x="0" y="4428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237087" y="477148"/>
            <a:ext cx="3198928" cy="124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8"/>
              </a:lnSpc>
            </a:pPr>
            <a:r>
              <a:rPr lang="en-US" sz="3600" spc="-122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IMPORTANCE OF PARTICIPATION IN DIVINE LITURGY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504169" y="4802976"/>
            <a:ext cx="10850038" cy="3412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·       teach them how to cross themselves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·       how to venerate the Icon of Holy Cross properly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·        how stand for prayers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·       how to receive the Holy Communion properly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·       How to light a candle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·       teach them to observe what is going on during the Divine Liturgy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851774" y="651709"/>
            <a:ext cx="7472698" cy="25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What is the value of having children attend and engage in the Divine Liturgy.</a:t>
            </a:r>
          </a:p>
          <a:p>
            <a:pPr algn="ctr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560081" y="3179827"/>
            <a:ext cx="8856803" cy="140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BD1F2F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The big dilemma: </a:t>
            </a:r>
          </a:p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BD1F2F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When should we hold the church school classes?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BD1F2F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313782" y="8657313"/>
            <a:ext cx="1846609" cy="1201975"/>
          </a:xfrm>
          <a:custGeom>
            <a:avLst/>
            <a:gdLst/>
            <a:ahLst/>
            <a:cxnLst/>
            <a:rect l="l" t="t" r="r" b="b"/>
            <a:pathLst>
              <a:path w="1846609" h="1201975">
                <a:moveTo>
                  <a:pt x="0" y="0"/>
                </a:moveTo>
                <a:lnTo>
                  <a:pt x="1846609" y="0"/>
                </a:lnTo>
                <a:lnTo>
                  <a:pt x="1846609" y="1201974"/>
                </a:lnTo>
                <a:lnTo>
                  <a:pt x="0" y="12019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237087" y="505723"/>
            <a:ext cx="3033717" cy="162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CURRICULUM OVERVIEW</a:t>
            </a:r>
          </a:p>
          <a:p>
            <a:pPr algn="ctr">
              <a:lnSpc>
                <a:spcPts val="4135"/>
              </a:lnSpc>
            </a:pPr>
            <a:endParaRPr lang="en-US" sz="4699" spc="-159">
              <a:solidFill>
                <a:srgbClr val="000000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628396" y="2256538"/>
            <a:ext cx="13779462" cy="66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>
                <a:solidFill>
                  <a:srgbClr val="BE1931"/>
                </a:solidFill>
                <a:latin typeface="Milk Candy"/>
                <a:ea typeface="Milk Candy"/>
                <a:cs typeface="Milk Candy"/>
                <a:sym typeface="Milk Candy"/>
              </a:rPr>
              <a:t>The curriculum should cover core themes such as:</a:t>
            </a:r>
          </a:p>
          <a:p>
            <a:pPr algn="ctr">
              <a:lnSpc>
                <a:spcPts val="3671"/>
              </a:lnSpc>
            </a:pPr>
            <a:endParaRPr lang="en-US" sz="3600" u="sng">
              <a:solidFill>
                <a:srgbClr val="BE1931"/>
              </a:solidFill>
              <a:latin typeface="Milk Candy"/>
              <a:ea typeface="Milk Candy"/>
              <a:cs typeface="Milk Candy"/>
              <a:sym typeface="Milk Candy"/>
            </a:endParaRPr>
          </a:p>
          <a:p>
            <a:pPr marL="690881" lvl="1" indent="-345440" algn="ctr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Milk Candy"/>
                <a:ea typeface="Milk Candy"/>
                <a:cs typeface="Milk Candy"/>
                <a:sym typeface="Milk Candy"/>
              </a:rPr>
              <a:t>Foundational Bible Stories: Creation, Noah’s Ark, Jesus’ love for children, and key Gospel stories that are relatable to young children.</a:t>
            </a:r>
          </a:p>
          <a:p>
            <a:pPr algn="ctr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Milk Candy"/>
              <a:ea typeface="Milk Candy"/>
              <a:cs typeface="Milk Candy"/>
              <a:sym typeface="Milk Candy"/>
            </a:endParaRPr>
          </a:p>
          <a:p>
            <a:pPr marL="690881" lvl="1" indent="-345440" algn="ctr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Milk Candy"/>
                <a:ea typeface="Milk Candy"/>
                <a:cs typeface="Milk Candy"/>
                <a:sym typeface="Milk Candy"/>
              </a:rPr>
              <a:t>Liturgical Life: Introducing children to Orthodox prayers, the church calendar, saints, icons, and the sacraments, especially focusing on the Divine Liturgy and Holy Communion.</a:t>
            </a:r>
          </a:p>
          <a:p>
            <a:pPr algn="ctr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Milk Candy"/>
              <a:ea typeface="Milk Candy"/>
              <a:cs typeface="Milk Candy"/>
              <a:sym typeface="Milk Candy"/>
            </a:endParaRPr>
          </a:p>
          <a:p>
            <a:pPr marL="690881" lvl="1" indent="-345440" algn="ctr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Milk Candy"/>
                <a:ea typeface="Milk Candy"/>
                <a:cs typeface="Milk Candy"/>
                <a:sym typeface="Milk Candy"/>
              </a:rPr>
              <a:t>Christian Values: Teaching kindness, sharing, forgiveness, and love through interactive activities and real-life applications.</a:t>
            </a:r>
          </a:p>
          <a:p>
            <a:pPr algn="ctr">
              <a:lnSpc>
                <a:spcPts val="3671"/>
              </a:lnSpc>
            </a:pPr>
            <a:endParaRPr lang="en-US" sz="3200">
              <a:solidFill>
                <a:srgbClr val="000000"/>
              </a:solidFill>
              <a:latin typeface="Milk Candy"/>
              <a:ea typeface="Milk Candy"/>
              <a:cs typeface="Milk Candy"/>
              <a:sym typeface="Milk Cand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143565" y="442350"/>
            <a:ext cx="7311961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>
                <a:solidFill>
                  <a:srgbClr val="000000"/>
                </a:solidFill>
                <a:latin typeface="Milk Candy"/>
                <a:ea typeface="Milk Candy"/>
                <a:cs typeface="Milk Candy"/>
                <a:sym typeface="Milk Candy"/>
              </a:rPr>
              <a:t>Importance of structured yet flexible lessons.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796845" y="2094627"/>
            <a:ext cx="6189521" cy="8192373"/>
            <a:chOff x="0" y="0"/>
            <a:chExt cx="1630162" cy="215766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30162" cy="2157662"/>
            </a:xfrm>
            <a:custGeom>
              <a:avLst/>
              <a:gdLst/>
              <a:ahLst/>
              <a:cxnLst/>
              <a:rect l="l" t="t" r="r" b="b"/>
              <a:pathLst>
                <a:path w="1630162" h="2157662">
                  <a:moveTo>
                    <a:pt x="0" y="0"/>
                  </a:moveTo>
                  <a:lnTo>
                    <a:pt x="1630162" y="0"/>
                  </a:lnTo>
                  <a:lnTo>
                    <a:pt x="1630162" y="2157662"/>
                  </a:lnTo>
                  <a:lnTo>
                    <a:pt x="0" y="2157662"/>
                  </a:lnTo>
                  <a:close/>
                </a:path>
              </a:pathLst>
            </a:custGeom>
            <a:solidFill>
              <a:srgbClr val="FBC02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630162" cy="21957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66481" y="2189803"/>
            <a:ext cx="5224888" cy="8002020"/>
            <a:chOff x="0" y="0"/>
            <a:chExt cx="1284378" cy="19670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4378" cy="1967050"/>
            </a:xfrm>
            <a:custGeom>
              <a:avLst/>
              <a:gdLst/>
              <a:ahLst/>
              <a:cxnLst/>
              <a:rect l="l" t="t" r="r" b="b"/>
              <a:pathLst>
                <a:path w="1284378" h="1967050">
                  <a:moveTo>
                    <a:pt x="0" y="0"/>
                  </a:moveTo>
                  <a:lnTo>
                    <a:pt x="1284378" y="0"/>
                  </a:lnTo>
                  <a:lnTo>
                    <a:pt x="1284378" y="1967050"/>
                  </a:lnTo>
                  <a:lnTo>
                    <a:pt x="0" y="196705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00000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66675"/>
              <a:ext cx="1284378" cy="2033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1. GOD MADE THE WORLD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Introduce children to the story of creation.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God’s love and care in creating the world.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2. GOD MADE ME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Help children understand that God makes them.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Self-worth and being made in God’s image.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3. JESUS LOVES ME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Teach about Jesus’ love for everyone.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How Jesus shows His love and care for children.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4. THE CROSS OF JESUS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Introduce the symbol of the cross and its significance.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The cross is a sign of Jesus’ love and sacrifice.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5. ANGELS IN HEAVEN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Explain the role of angels.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Angels as God’s messengers and protectors.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6. JESUS’ BIRTH IN BETHLEHEM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Introduce the Nativity story.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 on Jesus as the greatest gift of love.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7. THE GOOD SHEPHERD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Teach about Jesus as the Good Shepherd.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How Jesus watches over and cares for us.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8. PRAYER IS TALKING TO GOD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Introduce the concept of prayer.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Simple prayers to talk to God every day.</a:t>
              </a:r>
            </a:p>
            <a:p>
              <a:pPr algn="ctr">
                <a:lnSpc>
                  <a:spcPts val="1959"/>
                </a:lnSpc>
              </a:pPr>
              <a:endParaRPr lang="en-US" sz="1399">
                <a:solidFill>
                  <a:srgbClr val="000000"/>
                </a:solidFill>
                <a:latin typeface="Milk Candy"/>
                <a:ea typeface="Milk Candy"/>
                <a:cs typeface="Milk Candy"/>
                <a:sym typeface="Milk Candy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516902" y="2094627"/>
            <a:ext cx="6455199" cy="8192373"/>
            <a:chOff x="0" y="0"/>
            <a:chExt cx="1700135" cy="215766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700135" cy="2157662"/>
            </a:xfrm>
            <a:custGeom>
              <a:avLst/>
              <a:gdLst/>
              <a:ahLst/>
              <a:cxnLst/>
              <a:rect l="l" t="t" r="r" b="b"/>
              <a:pathLst>
                <a:path w="1700135" h="2157662">
                  <a:moveTo>
                    <a:pt x="0" y="0"/>
                  </a:moveTo>
                  <a:lnTo>
                    <a:pt x="1700135" y="0"/>
                  </a:lnTo>
                  <a:lnTo>
                    <a:pt x="1700135" y="2157662"/>
                  </a:lnTo>
                  <a:lnTo>
                    <a:pt x="0" y="2157662"/>
                  </a:lnTo>
                  <a:close/>
                </a:path>
              </a:pathLst>
            </a:custGeom>
            <a:solidFill>
              <a:srgbClr val="6D36C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700135" cy="21957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143074" y="2189803"/>
            <a:ext cx="5202857" cy="8002020"/>
            <a:chOff x="0" y="0"/>
            <a:chExt cx="1278962" cy="196705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78962" cy="1967050"/>
            </a:xfrm>
            <a:custGeom>
              <a:avLst/>
              <a:gdLst/>
              <a:ahLst/>
              <a:cxnLst/>
              <a:rect l="l" t="t" r="r" b="b"/>
              <a:pathLst>
                <a:path w="1278962" h="1967050">
                  <a:moveTo>
                    <a:pt x="0" y="0"/>
                  </a:moveTo>
                  <a:lnTo>
                    <a:pt x="1278962" y="0"/>
                  </a:lnTo>
                  <a:lnTo>
                    <a:pt x="1278962" y="1967050"/>
                  </a:lnTo>
                  <a:lnTo>
                    <a:pt x="0" y="196705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00000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1278962" cy="2033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9. THE MIRACLE OF THE LOAVES AND FISHES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Tell the story of Jesus feeding the 5,000.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God’s abundant love and care for our needs.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10. THE BEAUTY OF GOD'S CREATION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Appreciate nature as God’s creation.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How we can care for God’s world.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11. JESUS HEALS THE SICK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Introduce the miracles of Jesus.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Jesus’ love and power to heal.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12. THE TEN COMMANDMENTS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Introduce simple concepts of right and wrong.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God’s rules for loving Him and others.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13. LEARNING TO SAY “THANK YOU”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Teach the virtue of gratitude.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Thanking God in all things.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14. THE STORY OF NOAH'S ARK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Introduce the story of Noah and the flood.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Obedience and trust in God.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15. JESUS WELCOMES THE CHILDREN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Teach that Jesus loves and welcomes children.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Jesus’ special love for children.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16. THE STORY OF DAVID AND GOLIATH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Teach about trusting in God’s strength.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Courage and faith in God.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17. THE LIGHT OF CHRIST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Introduce Jesus as the light of the world.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Bringing Jesus’ light into our lives.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18. THE GREAT CATCH OF FISH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Objective: Tell the story of Jesus calling the disciples.</a:t>
              </a:r>
            </a:p>
            <a:p>
              <a:pPr marL="302261" lvl="1" indent="-151130" algn="ctr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Focus: Trusting and following Jesus.</a:t>
              </a:r>
            </a:p>
            <a:p>
              <a:pPr algn="ctr">
                <a:lnSpc>
                  <a:spcPts val="1960"/>
                </a:lnSpc>
              </a:pPr>
              <a:endParaRPr lang="en-US" sz="1400">
                <a:solidFill>
                  <a:srgbClr val="000000"/>
                </a:solidFill>
                <a:latin typeface="Milk Candy"/>
                <a:ea typeface="Milk Candy"/>
                <a:cs typeface="Milk Candy"/>
                <a:sym typeface="Milk Candy"/>
              </a:endParaRPr>
            </a:p>
          </p:txBody>
        </p:sp>
      </p:grpSp>
      <p:sp>
        <p:nvSpPr>
          <p:cNvPr id="28" name="Freeform 28"/>
          <p:cNvSpPr/>
          <p:nvPr/>
        </p:nvSpPr>
        <p:spPr>
          <a:xfrm rot="1589390">
            <a:off x="1654478" y="7537376"/>
            <a:ext cx="1279331" cy="1231356"/>
          </a:xfrm>
          <a:custGeom>
            <a:avLst/>
            <a:gdLst/>
            <a:ahLst/>
            <a:cxnLst/>
            <a:rect l="l" t="t" r="r" b="b"/>
            <a:pathLst>
              <a:path w="1279331" h="1231356">
                <a:moveTo>
                  <a:pt x="0" y="0"/>
                </a:moveTo>
                <a:lnTo>
                  <a:pt x="1279332" y="0"/>
                </a:lnTo>
                <a:lnTo>
                  <a:pt x="1279332" y="1231356"/>
                </a:lnTo>
                <a:lnTo>
                  <a:pt x="0" y="12313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7426499" y="137713"/>
            <a:ext cx="1717501" cy="1723966"/>
          </a:xfrm>
          <a:custGeom>
            <a:avLst/>
            <a:gdLst/>
            <a:ahLst/>
            <a:cxnLst/>
            <a:rect l="l" t="t" r="r" b="b"/>
            <a:pathLst>
              <a:path w="1717501" h="1723966">
                <a:moveTo>
                  <a:pt x="0" y="0"/>
                </a:moveTo>
                <a:lnTo>
                  <a:pt x="1717501" y="0"/>
                </a:lnTo>
                <a:lnTo>
                  <a:pt x="1717501" y="1723966"/>
                </a:lnTo>
                <a:lnTo>
                  <a:pt x="0" y="17239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1237087" y="458098"/>
            <a:ext cx="3033717" cy="202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8"/>
              </a:lnSpc>
            </a:pPr>
            <a:r>
              <a:rPr lang="en-US" sz="2600" spc="-88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ORTHODOX CHRISTIAN CHURCH SCHOOL CURRICULUM FOR </a:t>
            </a:r>
          </a:p>
          <a:p>
            <a:pPr algn="ctr">
              <a:lnSpc>
                <a:spcPts val="2288"/>
              </a:lnSpc>
            </a:pPr>
            <a:r>
              <a:rPr lang="en-US" sz="2600" spc="-88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PRE-K AND KINDERGARTEN LEVEL STUDENTS</a:t>
            </a:r>
          </a:p>
          <a:p>
            <a:pPr algn="ctr">
              <a:lnSpc>
                <a:spcPts val="2288"/>
              </a:lnSpc>
            </a:pPr>
            <a:endParaRPr lang="en-US" sz="2600" spc="-88">
              <a:solidFill>
                <a:srgbClr val="000000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7356169" y="517731"/>
            <a:ext cx="8463908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DRE Suggestions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197520" y="1354808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36872" y="2904207"/>
            <a:ext cx="4369073" cy="4335850"/>
            <a:chOff x="0" y="0"/>
            <a:chExt cx="616308" cy="6116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6308" cy="611622"/>
            </a:xfrm>
            <a:custGeom>
              <a:avLst/>
              <a:gdLst/>
              <a:ahLst/>
              <a:cxnLst/>
              <a:rect l="l" t="t" r="r" b="b"/>
              <a:pathLst>
                <a:path w="616308" h="611622">
                  <a:moveTo>
                    <a:pt x="0" y="0"/>
                  </a:moveTo>
                  <a:lnTo>
                    <a:pt x="616308" y="0"/>
                  </a:lnTo>
                  <a:lnTo>
                    <a:pt x="616308" y="611622"/>
                  </a:lnTo>
                  <a:lnTo>
                    <a:pt x="0" y="611622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FFEE5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616308" cy="649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240523" y="2876179"/>
            <a:ext cx="4369073" cy="4335850"/>
            <a:chOff x="0" y="0"/>
            <a:chExt cx="616308" cy="61162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16308" cy="611622"/>
            </a:xfrm>
            <a:custGeom>
              <a:avLst/>
              <a:gdLst/>
              <a:ahLst/>
              <a:cxnLst/>
              <a:rect l="l" t="t" r="r" b="b"/>
              <a:pathLst>
                <a:path w="616308" h="611622">
                  <a:moveTo>
                    <a:pt x="0" y="0"/>
                  </a:moveTo>
                  <a:lnTo>
                    <a:pt x="616308" y="0"/>
                  </a:lnTo>
                  <a:lnTo>
                    <a:pt x="616308" y="611622"/>
                  </a:lnTo>
                  <a:lnTo>
                    <a:pt x="0" y="611622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F2BD0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16308" cy="649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188698" y="2876179"/>
            <a:ext cx="4369073" cy="4335850"/>
            <a:chOff x="0" y="0"/>
            <a:chExt cx="616308" cy="61162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6308" cy="611622"/>
            </a:xfrm>
            <a:custGeom>
              <a:avLst/>
              <a:gdLst/>
              <a:ahLst/>
              <a:cxnLst/>
              <a:rect l="l" t="t" r="r" b="b"/>
              <a:pathLst>
                <a:path w="616308" h="611622">
                  <a:moveTo>
                    <a:pt x="0" y="0"/>
                  </a:moveTo>
                  <a:lnTo>
                    <a:pt x="616308" y="0"/>
                  </a:lnTo>
                  <a:lnTo>
                    <a:pt x="616308" y="611622"/>
                  </a:lnTo>
                  <a:lnTo>
                    <a:pt x="0" y="611622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FFD8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16308" cy="649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5312937" y="7728723"/>
            <a:ext cx="7315200" cy="1033272"/>
          </a:xfrm>
          <a:custGeom>
            <a:avLst/>
            <a:gdLst/>
            <a:ahLst/>
            <a:cxnLst/>
            <a:rect l="l" t="t" r="r" b="b"/>
            <a:pathLst>
              <a:path w="7315200" h="1033272">
                <a:moveTo>
                  <a:pt x="0" y="0"/>
                </a:moveTo>
                <a:lnTo>
                  <a:pt x="7315200" y="0"/>
                </a:lnTo>
                <a:lnTo>
                  <a:pt x="7315200" y="1033272"/>
                </a:lnTo>
                <a:lnTo>
                  <a:pt x="0" y="10332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 rot="2110438">
            <a:off x="2385559" y="7463540"/>
            <a:ext cx="1711200" cy="1791553"/>
          </a:xfrm>
          <a:custGeom>
            <a:avLst/>
            <a:gdLst/>
            <a:ahLst/>
            <a:cxnLst/>
            <a:rect l="l" t="t" r="r" b="b"/>
            <a:pathLst>
              <a:path w="1711200" h="1791553">
                <a:moveTo>
                  <a:pt x="0" y="0"/>
                </a:moveTo>
                <a:lnTo>
                  <a:pt x="1711200" y="0"/>
                </a:lnTo>
                <a:lnTo>
                  <a:pt x="1711200" y="1791553"/>
                </a:lnTo>
                <a:lnTo>
                  <a:pt x="0" y="17915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 rot="-1377543">
            <a:off x="13805444" y="7379713"/>
            <a:ext cx="1454285" cy="1731292"/>
          </a:xfrm>
          <a:custGeom>
            <a:avLst/>
            <a:gdLst/>
            <a:ahLst/>
            <a:cxnLst/>
            <a:rect l="l" t="t" r="r" b="b"/>
            <a:pathLst>
              <a:path w="1454285" h="1731292">
                <a:moveTo>
                  <a:pt x="0" y="0"/>
                </a:moveTo>
                <a:lnTo>
                  <a:pt x="1454285" y="0"/>
                </a:lnTo>
                <a:lnTo>
                  <a:pt x="1454285" y="1731292"/>
                </a:lnTo>
                <a:lnTo>
                  <a:pt x="0" y="17312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1237087" y="505723"/>
            <a:ext cx="3242104" cy="1105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CURRICULUM ENHANCEMENT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56169" y="517731"/>
            <a:ext cx="8463908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Curriculum key elements 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914364" y="4680585"/>
            <a:ext cx="2489856" cy="52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Stories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128306" y="4795556"/>
            <a:ext cx="2489856" cy="52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Crafts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376816" y="4855509"/>
            <a:ext cx="4311540" cy="52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Activities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313782" y="8657313"/>
            <a:ext cx="1846609" cy="1201975"/>
          </a:xfrm>
          <a:custGeom>
            <a:avLst/>
            <a:gdLst/>
            <a:ahLst/>
            <a:cxnLst/>
            <a:rect l="l" t="t" r="r" b="b"/>
            <a:pathLst>
              <a:path w="1846609" h="1201975">
                <a:moveTo>
                  <a:pt x="0" y="0"/>
                </a:moveTo>
                <a:lnTo>
                  <a:pt x="1846609" y="0"/>
                </a:lnTo>
                <a:lnTo>
                  <a:pt x="1846609" y="1201974"/>
                </a:lnTo>
                <a:lnTo>
                  <a:pt x="0" y="12019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1588123" y="2833879"/>
            <a:ext cx="4997851" cy="5823433"/>
          </a:xfrm>
          <a:custGeom>
            <a:avLst/>
            <a:gdLst/>
            <a:ahLst/>
            <a:cxnLst/>
            <a:rect l="l" t="t" r="r" b="b"/>
            <a:pathLst>
              <a:path w="4997851" h="5823433">
                <a:moveTo>
                  <a:pt x="0" y="0"/>
                </a:moveTo>
                <a:lnTo>
                  <a:pt x="4997851" y="0"/>
                </a:lnTo>
                <a:lnTo>
                  <a:pt x="4997851" y="5823434"/>
                </a:lnTo>
                <a:lnTo>
                  <a:pt x="0" y="58234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237087" y="505723"/>
            <a:ext cx="3033717" cy="58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STORIES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36606" y="2670620"/>
            <a:ext cx="9456810" cy="5499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Example:</a:t>
            </a:r>
          </a:p>
          <a:p>
            <a:pPr algn="ctr">
              <a:lnSpc>
                <a:spcPts val="3671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  <a:p>
            <a:pPr algn="ctr">
              <a:lnSpc>
                <a:spcPts val="3671"/>
              </a:lnSpc>
            </a:pPr>
            <a:endParaRPr lang="en-US" sz="2622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God had a special job for John. When he was born, it was a miracle!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John lived in the desert. He wore clothes made from camel’s hair and ate bugs and honey.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John had an important message: "Say sorry to God for your mistakes!"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Many people came to hear John. He baptized them in the Jordan River to wash away their sins.</a:t>
            </a:r>
          </a:p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John was helping everyone get ready for Jesus!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56169" y="784107"/>
            <a:ext cx="8463908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Simplify the stories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18628" y="2057400"/>
            <a:ext cx="6726856" cy="6599913"/>
            <a:chOff x="0" y="0"/>
            <a:chExt cx="1771682" cy="173824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71682" cy="1738249"/>
            </a:xfrm>
            <a:custGeom>
              <a:avLst/>
              <a:gdLst/>
              <a:ahLst/>
              <a:cxnLst/>
              <a:rect l="l" t="t" r="r" b="b"/>
              <a:pathLst>
                <a:path w="1771682" h="1738249">
                  <a:moveTo>
                    <a:pt x="0" y="0"/>
                  </a:moveTo>
                  <a:lnTo>
                    <a:pt x="1771682" y="0"/>
                  </a:lnTo>
                  <a:lnTo>
                    <a:pt x="1771682" y="1738249"/>
                  </a:lnTo>
                  <a:lnTo>
                    <a:pt x="0" y="173824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1771682" cy="1804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Materials: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Brown construction paper (for the desert)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Cotton balls or brown yarn (for John’s camel hair clothes)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Green paper (for simple trees or bushes)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Markers or crayons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Glue sticks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Scissors (teacher-supervised)</a:t>
              </a:r>
            </a:p>
            <a:p>
              <a:pPr marL="302259" lvl="1" indent="-151129" algn="ctr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Small cups of honey (optional)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Instructions: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CREATE THE DESERT: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Have the children glue a piece of brown construction paper onto a larger sheet to create the desert ground. Let them draw some rocks or simple desert plants with markers or crayons.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MAKE ST. JOHN: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Cut out a simple figure of St. John (pre-made templates are helpful). Let the kids color his face and hair, then glue on cotton balls or brown yarn to represent his camel hair clothing.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ADD TREES OR BUSHES: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Have the kids cut out small green shapes for bushes and glue them to the desert scene.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Optional: Taste the Wild Honey!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If allowed, give the children a small sample of honey to taste during the craft time. Talk about how St. John ate honey in the desert.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WRAP-UP:</a:t>
              </a:r>
            </a:p>
            <a:p>
              <a:pPr marL="302259" lvl="1" indent="-151129" algn="ctr">
                <a:lnSpc>
                  <a:spcPts val="1959"/>
                </a:lnSpc>
                <a:buAutoNum type="arabicPeriod"/>
              </a:pPr>
              <a:r>
                <a:rPr lang="en-US" sz="1399">
                  <a:solidFill>
                    <a:srgbClr val="000000"/>
                  </a:solidFill>
                  <a:latin typeface="Milk Candy"/>
                  <a:ea typeface="Milk Candy"/>
                  <a:cs typeface="Milk Candy"/>
                  <a:sym typeface="Milk Candy"/>
                </a:rPr>
                <a:t>As they finish, talk about how St. John lived simply in the desert and prepared the way for Jesus, just like they’ve made their own desert scenes.</a:t>
              </a:r>
            </a:p>
            <a:p>
              <a:pPr algn="ctr">
                <a:lnSpc>
                  <a:spcPts val="1959"/>
                </a:lnSpc>
              </a:pPr>
              <a:endParaRPr lang="en-US" sz="1399">
                <a:solidFill>
                  <a:srgbClr val="000000"/>
                </a:solidFill>
                <a:latin typeface="Milk Candy"/>
                <a:ea typeface="Milk Candy"/>
                <a:cs typeface="Milk Candy"/>
                <a:sym typeface="Milk Candy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1974705" y="3013595"/>
            <a:ext cx="2129905" cy="2129905"/>
          </a:xfrm>
          <a:custGeom>
            <a:avLst/>
            <a:gdLst/>
            <a:ahLst/>
            <a:cxnLst/>
            <a:rect l="l" t="t" r="r" b="b"/>
            <a:pathLst>
              <a:path w="2129905" h="2129905">
                <a:moveTo>
                  <a:pt x="0" y="0"/>
                </a:moveTo>
                <a:lnTo>
                  <a:pt x="2129904" y="0"/>
                </a:lnTo>
                <a:lnTo>
                  <a:pt x="2129904" y="2129905"/>
                </a:lnTo>
                <a:lnTo>
                  <a:pt x="0" y="21299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9285" r="-392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7212201" y="2840791"/>
            <a:ext cx="2335816" cy="2303873"/>
          </a:xfrm>
          <a:custGeom>
            <a:avLst/>
            <a:gdLst/>
            <a:ahLst/>
            <a:cxnLst/>
            <a:rect l="l" t="t" r="r" b="b"/>
            <a:pathLst>
              <a:path w="2335816" h="2303873">
                <a:moveTo>
                  <a:pt x="0" y="0"/>
                </a:moveTo>
                <a:lnTo>
                  <a:pt x="2335816" y="0"/>
                </a:lnTo>
                <a:lnTo>
                  <a:pt x="2335816" y="2303873"/>
                </a:lnTo>
                <a:lnTo>
                  <a:pt x="0" y="23038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178" r="-717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4479190" y="1168180"/>
            <a:ext cx="2130296" cy="2233600"/>
          </a:xfrm>
          <a:custGeom>
            <a:avLst/>
            <a:gdLst/>
            <a:ahLst/>
            <a:cxnLst/>
            <a:rect l="l" t="t" r="r" b="b"/>
            <a:pathLst>
              <a:path w="2130296" h="2233600">
                <a:moveTo>
                  <a:pt x="0" y="0"/>
                </a:moveTo>
                <a:lnTo>
                  <a:pt x="2130296" y="0"/>
                </a:lnTo>
                <a:lnTo>
                  <a:pt x="2130296" y="2233600"/>
                </a:lnTo>
                <a:lnTo>
                  <a:pt x="0" y="2233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7005725" y="6408652"/>
            <a:ext cx="2542292" cy="1627067"/>
          </a:xfrm>
          <a:custGeom>
            <a:avLst/>
            <a:gdLst/>
            <a:ahLst/>
            <a:cxnLst/>
            <a:rect l="l" t="t" r="r" b="b"/>
            <a:pathLst>
              <a:path w="2542292" h="1627067">
                <a:moveTo>
                  <a:pt x="0" y="0"/>
                </a:moveTo>
                <a:lnTo>
                  <a:pt x="2542292" y="0"/>
                </a:lnTo>
                <a:lnTo>
                  <a:pt x="2542292" y="1627067"/>
                </a:lnTo>
                <a:lnTo>
                  <a:pt x="0" y="16270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367" b="-13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4396553" y="3679399"/>
            <a:ext cx="2683632" cy="2052979"/>
          </a:xfrm>
          <a:custGeom>
            <a:avLst/>
            <a:gdLst/>
            <a:ahLst/>
            <a:cxnLst/>
            <a:rect l="l" t="t" r="r" b="b"/>
            <a:pathLst>
              <a:path w="2683632" h="2052979">
                <a:moveTo>
                  <a:pt x="0" y="0"/>
                </a:moveTo>
                <a:lnTo>
                  <a:pt x="2683632" y="0"/>
                </a:lnTo>
                <a:lnTo>
                  <a:pt x="2683632" y="2052978"/>
                </a:lnTo>
                <a:lnTo>
                  <a:pt x="0" y="20529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974705" y="5744881"/>
            <a:ext cx="1969676" cy="2529279"/>
          </a:xfrm>
          <a:custGeom>
            <a:avLst/>
            <a:gdLst/>
            <a:ahLst/>
            <a:cxnLst/>
            <a:rect l="l" t="t" r="r" b="b"/>
            <a:pathLst>
              <a:path w="1969676" h="2529279">
                <a:moveTo>
                  <a:pt x="0" y="0"/>
                </a:moveTo>
                <a:lnTo>
                  <a:pt x="1969676" y="0"/>
                </a:lnTo>
                <a:lnTo>
                  <a:pt x="1969676" y="2529280"/>
                </a:lnTo>
                <a:lnTo>
                  <a:pt x="0" y="25292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4479190" y="5580827"/>
            <a:ext cx="1684888" cy="3456181"/>
          </a:xfrm>
          <a:custGeom>
            <a:avLst/>
            <a:gdLst/>
            <a:ahLst/>
            <a:cxnLst/>
            <a:rect l="l" t="t" r="r" b="b"/>
            <a:pathLst>
              <a:path w="1684888" h="3456181">
                <a:moveTo>
                  <a:pt x="0" y="0"/>
                </a:moveTo>
                <a:lnTo>
                  <a:pt x="1684889" y="0"/>
                </a:lnTo>
                <a:lnTo>
                  <a:pt x="1684889" y="3456181"/>
                </a:lnTo>
                <a:lnTo>
                  <a:pt x="0" y="34561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237087" y="505723"/>
            <a:ext cx="3033717" cy="1105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ARTS AND CRAFTS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80185" y="784107"/>
            <a:ext cx="9224498" cy="48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 u="sng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"St. John’s Desert Scene" Craft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74993" y="2725310"/>
            <a:ext cx="14215544" cy="5932003"/>
            <a:chOff x="0" y="0"/>
            <a:chExt cx="3744012" cy="156233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744011" cy="1562338"/>
            </a:xfrm>
            <a:custGeom>
              <a:avLst/>
              <a:gdLst/>
              <a:ahLst/>
              <a:cxnLst/>
              <a:rect l="l" t="t" r="r" b="b"/>
              <a:pathLst>
                <a:path w="3744011" h="1562338">
                  <a:moveTo>
                    <a:pt x="0" y="0"/>
                  </a:moveTo>
                  <a:lnTo>
                    <a:pt x="3744011" y="0"/>
                  </a:lnTo>
                  <a:lnTo>
                    <a:pt x="3744011" y="1562338"/>
                  </a:lnTo>
                  <a:lnTo>
                    <a:pt x="0" y="15623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744012" cy="1600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5190840" y="7370037"/>
            <a:ext cx="1137313" cy="975246"/>
          </a:xfrm>
          <a:custGeom>
            <a:avLst/>
            <a:gdLst/>
            <a:ahLst/>
            <a:cxnLst/>
            <a:rect l="l" t="t" r="r" b="b"/>
            <a:pathLst>
              <a:path w="1137313" h="975246">
                <a:moveTo>
                  <a:pt x="0" y="0"/>
                </a:moveTo>
                <a:lnTo>
                  <a:pt x="1137313" y="0"/>
                </a:lnTo>
                <a:lnTo>
                  <a:pt x="1137313" y="975245"/>
                </a:lnTo>
                <a:lnTo>
                  <a:pt x="0" y="9752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3270287" y="2921168"/>
            <a:ext cx="3163646" cy="1961461"/>
          </a:xfrm>
          <a:custGeom>
            <a:avLst/>
            <a:gdLst/>
            <a:ahLst/>
            <a:cxnLst/>
            <a:rect l="l" t="t" r="r" b="b"/>
            <a:pathLst>
              <a:path w="3163646" h="1961461">
                <a:moveTo>
                  <a:pt x="0" y="0"/>
                </a:moveTo>
                <a:lnTo>
                  <a:pt x="3163647" y="0"/>
                </a:lnTo>
                <a:lnTo>
                  <a:pt x="3163647" y="1961460"/>
                </a:lnTo>
                <a:lnTo>
                  <a:pt x="0" y="19614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6975874" y="5602088"/>
            <a:ext cx="2536385" cy="2545932"/>
          </a:xfrm>
          <a:custGeom>
            <a:avLst/>
            <a:gdLst/>
            <a:ahLst/>
            <a:cxnLst/>
            <a:rect l="l" t="t" r="r" b="b"/>
            <a:pathLst>
              <a:path w="2536385" h="2545932">
                <a:moveTo>
                  <a:pt x="0" y="0"/>
                </a:moveTo>
                <a:lnTo>
                  <a:pt x="2536385" y="0"/>
                </a:lnTo>
                <a:lnTo>
                  <a:pt x="2536385" y="2545932"/>
                </a:lnTo>
                <a:lnTo>
                  <a:pt x="0" y="25459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2922422" y="6763097"/>
            <a:ext cx="1830690" cy="1748309"/>
          </a:xfrm>
          <a:custGeom>
            <a:avLst/>
            <a:gdLst/>
            <a:ahLst/>
            <a:cxnLst/>
            <a:rect l="l" t="t" r="r" b="b"/>
            <a:pathLst>
              <a:path w="1830690" h="1748309">
                <a:moveTo>
                  <a:pt x="0" y="0"/>
                </a:moveTo>
                <a:lnTo>
                  <a:pt x="1830690" y="0"/>
                </a:lnTo>
                <a:lnTo>
                  <a:pt x="1830690" y="1748310"/>
                </a:lnTo>
                <a:lnTo>
                  <a:pt x="0" y="17483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3426462" y="5017935"/>
            <a:ext cx="3337144" cy="1990152"/>
          </a:xfrm>
          <a:custGeom>
            <a:avLst/>
            <a:gdLst/>
            <a:ahLst/>
            <a:cxnLst/>
            <a:rect l="l" t="t" r="r" b="b"/>
            <a:pathLst>
              <a:path w="3337144" h="1990152">
                <a:moveTo>
                  <a:pt x="0" y="0"/>
                </a:moveTo>
                <a:lnTo>
                  <a:pt x="3337145" y="0"/>
                </a:lnTo>
                <a:lnTo>
                  <a:pt x="3337145" y="1990152"/>
                </a:lnTo>
                <a:lnTo>
                  <a:pt x="0" y="19901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2564868" y="4680545"/>
            <a:ext cx="861594" cy="1843087"/>
          </a:xfrm>
          <a:custGeom>
            <a:avLst/>
            <a:gdLst/>
            <a:ahLst/>
            <a:cxnLst/>
            <a:rect l="l" t="t" r="r" b="b"/>
            <a:pathLst>
              <a:path w="861594" h="1843087">
                <a:moveTo>
                  <a:pt x="0" y="0"/>
                </a:moveTo>
                <a:lnTo>
                  <a:pt x="861594" y="0"/>
                </a:lnTo>
                <a:lnTo>
                  <a:pt x="861594" y="1843087"/>
                </a:lnTo>
                <a:lnTo>
                  <a:pt x="0" y="184308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9222159" y="4695789"/>
            <a:ext cx="1499072" cy="1541102"/>
          </a:xfrm>
          <a:custGeom>
            <a:avLst/>
            <a:gdLst/>
            <a:ahLst/>
            <a:cxnLst/>
            <a:rect l="l" t="t" r="r" b="b"/>
            <a:pathLst>
              <a:path w="1499072" h="1541102">
                <a:moveTo>
                  <a:pt x="0" y="0"/>
                </a:moveTo>
                <a:lnTo>
                  <a:pt x="1499072" y="0"/>
                </a:lnTo>
                <a:lnTo>
                  <a:pt x="1499072" y="1541102"/>
                </a:lnTo>
                <a:lnTo>
                  <a:pt x="0" y="154110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0930781" y="4017615"/>
            <a:ext cx="2683632" cy="2052979"/>
          </a:xfrm>
          <a:custGeom>
            <a:avLst/>
            <a:gdLst/>
            <a:ahLst/>
            <a:cxnLst/>
            <a:rect l="l" t="t" r="r" b="b"/>
            <a:pathLst>
              <a:path w="2683632" h="2052979">
                <a:moveTo>
                  <a:pt x="0" y="0"/>
                </a:moveTo>
                <a:lnTo>
                  <a:pt x="2683632" y="0"/>
                </a:lnTo>
                <a:lnTo>
                  <a:pt x="2683632" y="2052979"/>
                </a:lnTo>
                <a:lnTo>
                  <a:pt x="0" y="205297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9482765" y="6960131"/>
            <a:ext cx="1594482" cy="1187889"/>
          </a:xfrm>
          <a:custGeom>
            <a:avLst/>
            <a:gdLst/>
            <a:ahLst/>
            <a:cxnLst/>
            <a:rect l="l" t="t" r="r" b="b"/>
            <a:pathLst>
              <a:path w="1594482" h="1187889">
                <a:moveTo>
                  <a:pt x="0" y="0"/>
                </a:moveTo>
                <a:lnTo>
                  <a:pt x="1594482" y="0"/>
                </a:lnTo>
                <a:lnTo>
                  <a:pt x="1594482" y="1187889"/>
                </a:lnTo>
                <a:lnTo>
                  <a:pt x="0" y="118788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9144000" y="2861887"/>
            <a:ext cx="2530638" cy="1455117"/>
          </a:xfrm>
          <a:custGeom>
            <a:avLst/>
            <a:gdLst/>
            <a:ahLst/>
            <a:cxnLst/>
            <a:rect l="l" t="t" r="r" b="b"/>
            <a:pathLst>
              <a:path w="2530638" h="1455117">
                <a:moveTo>
                  <a:pt x="0" y="0"/>
                </a:moveTo>
                <a:lnTo>
                  <a:pt x="2530638" y="0"/>
                </a:lnTo>
                <a:lnTo>
                  <a:pt x="2530638" y="1455116"/>
                </a:lnTo>
                <a:lnTo>
                  <a:pt x="0" y="145511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4260551" y="3078441"/>
            <a:ext cx="2182965" cy="2182965"/>
          </a:xfrm>
          <a:custGeom>
            <a:avLst/>
            <a:gdLst/>
            <a:ahLst/>
            <a:cxnLst/>
            <a:rect l="l" t="t" r="r" b="b"/>
            <a:pathLst>
              <a:path w="2182965" h="2182965">
                <a:moveTo>
                  <a:pt x="0" y="0"/>
                </a:moveTo>
                <a:lnTo>
                  <a:pt x="2182965" y="0"/>
                </a:lnTo>
                <a:lnTo>
                  <a:pt x="2182965" y="2182965"/>
                </a:lnTo>
                <a:lnTo>
                  <a:pt x="0" y="218296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1077247" y="7050162"/>
            <a:ext cx="1863806" cy="1357121"/>
          </a:xfrm>
          <a:custGeom>
            <a:avLst/>
            <a:gdLst/>
            <a:ahLst/>
            <a:cxnLst/>
            <a:rect l="l" t="t" r="r" b="b"/>
            <a:pathLst>
              <a:path w="1863806" h="1357121">
                <a:moveTo>
                  <a:pt x="0" y="0"/>
                </a:moveTo>
                <a:lnTo>
                  <a:pt x="1863806" y="0"/>
                </a:lnTo>
                <a:lnTo>
                  <a:pt x="1863806" y="1357121"/>
                </a:lnTo>
                <a:lnTo>
                  <a:pt x="0" y="135712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7272000" y="3370518"/>
            <a:ext cx="1520325" cy="1598812"/>
          </a:xfrm>
          <a:custGeom>
            <a:avLst/>
            <a:gdLst/>
            <a:ahLst/>
            <a:cxnLst/>
            <a:rect l="l" t="t" r="r" b="b"/>
            <a:pathLst>
              <a:path w="1520325" h="1598812">
                <a:moveTo>
                  <a:pt x="0" y="0"/>
                </a:moveTo>
                <a:lnTo>
                  <a:pt x="1520325" y="0"/>
                </a:lnTo>
                <a:lnTo>
                  <a:pt x="1520325" y="1598812"/>
                </a:lnTo>
                <a:lnTo>
                  <a:pt x="0" y="1598812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3449150" y="5804172"/>
            <a:ext cx="2751222" cy="2383246"/>
          </a:xfrm>
          <a:custGeom>
            <a:avLst/>
            <a:gdLst/>
            <a:ahLst/>
            <a:cxnLst/>
            <a:rect l="l" t="t" r="r" b="b"/>
            <a:pathLst>
              <a:path w="2751222" h="2383246">
                <a:moveTo>
                  <a:pt x="0" y="0"/>
                </a:moveTo>
                <a:lnTo>
                  <a:pt x="2751222" y="0"/>
                </a:lnTo>
                <a:lnTo>
                  <a:pt x="2751222" y="2383246"/>
                </a:lnTo>
                <a:lnTo>
                  <a:pt x="0" y="2383246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237087" y="505723"/>
            <a:ext cx="3033717" cy="1105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COGNITIVE DOMAIN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75874" y="555507"/>
            <a:ext cx="9224498" cy="1396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Cross out animals and things </a:t>
            </a:r>
          </a:p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that do not belong in the desert</a:t>
            </a:r>
          </a:p>
          <a:p>
            <a:pPr algn="ctr">
              <a:lnSpc>
                <a:spcPts val="3600"/>
              </a:lnSpc>
            </a:pPr>
            <a:endParaRPr lang="en-US" sz="3600" b="1">
              <a:solidFill>
                <a:srgbClr val="00000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056493"/>
            <a:chOff x="0" y="0"/>
            <a:chExt cx="2777306" cy="2782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278253"/>
            </a:xfrm>
            <a:custGeom>
              <a:avLst/>
              <a:gdLst/>
              <a:ahLst/>
              <a:cxnLst/>
              <a:rect l="l" t="t" r="r" b="b"/>
              <a:pathLst>
                <a:path w="2777306" h="278253">
                  <a:moveTo>
                    <a:pt x="2574106" y="0"/>
                  </a:moveTo>
                  <a:cubicBezTo>
                    <a:pt x="2686330" y="0"/>
                    <a:pt x="2777306" y="62289"/>
                    <a:pt x="2777306" y="139127"/>
                  </a:cubicBezTo>
                  <a:cubicBezTo>
                    <a:pt x="2777306" y="215964"/>
                    <a:pt x="2686330" y="278253"/>
                    <a:pt x="2574106" y="278253"/>
                  </a:cubicBezTo>
                  <a:lnTo>
                    <a:pt x="203200" y="278253"/>
                  </a:lnTo>
                  <a:cubicBezTo>
                    <a:pt x="90976" y="278253"/>
                    <a:pt x="0" y="215964"/>
                    <a:pt x="0" y="139127"/>
                  </a:cubicBezTo>
                  <a:cubicBezTo>
                    <a:pt x="0" y="6228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316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313782" y="8657313"/>
            <a:ext cx="1846609" cy="1201975"/>
          </a:xfrm>
          <a:custGeom>
            <a:avLst/>
            <a:gdLst/>
            <a:ahLst/>
            <a:cxnLst/>
            <a:rect l="l" t="t" r="r" b="b"/>
            <a:pathLst>
              <a:path w="1846609" h="1201975">
                <a:moveTo>
                  <a:pt x="0" y="0"/>
                </a:moveTo>
                <a:lnTo>
                  <a:pt x="1846609" y="0"/>
                </a:lnTo>
                <a:lnTo>
                  <a:pt x="1846609" y="1201974"/>
                </a:lnTo>
                <a:lnTo>
                  <a:pt x="0" y="12019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2269375" y="3227452"/>
            <a:ext cx="3277236" cy="4950184"/>
            <a:chOff x="0" y="0"/>
            <a:chExt cx="859654" cy="12984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59654" cy="1298486"/>
            </a:xfrm>
            <a:custGeom>
              <a:avLst/>
              <a:gdLst/>
              <a:ahLst/>
              <a:cxnLst/>
              <a:rect l="l" t="t" r="r" b="b"/>
              <a:pathLst>
                <a:path w="859654" h="1298486">
                  <a:moveTo>
                    <a:pt x="0" y="0"/>
                  </a:moveTo>
                  <a:lnTo>
                    <a:pt x="859654" y="0"/>
                  </a:lnTo>
                  <a:lnTo>
                    <a:pt x="859654" y="1298486"/>
                  </a:lnTo>
                  <a:lnTo>
                    <a:pt x="0" y="12984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59654" cy="1336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41616" y="3227452"/>
            <a:ext cx="3277236" cy="4950184"/>
            <a:chOff x="0" y="0"/>
            <a:chExt cx="859654" cy="129848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59654" cy="1298486"/>
            </a:xfrm>
            <a:custGeom>
              <a:avLst/>
              <a:gdLst/>
              <a:ahLst/>
              <a:cxnLst/>
              <a:rect l="l" t="t" r="r" b="b"/>
              <a:pathLst>
                <a:path w="859654" h="1298486">
                  <a:moveTo>
                    <a:pt x="0" y="0"/>
                  </a:moveTo>
                  <a:lnTo>
                    <a:pt x="859654" y="0"/>
                  </a:lnTo>
                  <a:lnTo>
                    <a:pt x="859654" y="1298486"/>
                  </a:lnTo>
                  <a:lnTo>
                    <a:pt x="0" y="12984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59654" cy="1336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56852" y="3227452"/>
            <a:ext cx="3277236" cy="4950184"/>
            <a:chOff x="0" y="0"/>
            <a:chExt cx="859654" cy="12984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59654" cy="1298486"/>
            </a:xfrm>
            <a:custGeom>
              <a:avLst/>
              <a:gdLst/>
              <a:ahLst/>
              <a:cxnLst/>
              <a:rect l="l" t="t" r="r" b="b"/>
              <a:pathLst>
                <a:path w="859654" h="1298486">
                  <a:moveTo>
                    <a:pt x="0" y="0"/>
                  </a:moveTo>
                  <a:lnTo>
                    <a:pt x="859654" y="0"/>
                  </a:lnTo>
                  <a:lnTo>
                    <a:pt x="859654" y="1298486"/>
                  </a:lnTo>
                  <a:lnTo>
                    <a:pt x="0" y="12984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59654" cy="1336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257476" y="3227452"/>
            <a:ext cx="3277236" cy="4950184"/>
            <a:chOff x="0" y="0"/>
            <a:chExt cx="859654" cy="129848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59654" cy="1298486"/>
            </a:xfrm>
            <a:custGeom>
              <a:avLst/>
              <a:gdLst/>
              <a:ahLst/>
              <a:cxnLst/>
              <a:rect l="l" t="t" r="r" b="b"/>
              <a:pathLst>
                <a:path w="859654" h="1298486">
                  <a:moveTo>
                    <a:pt x="0" y="0"/>
                  </a:moveTo>
                  <a:lnTo>
                    <a:pt x="859654" y="0"/>
                  </a:lnTo>
                  <a:lnTo>
                    <a:pt x="859654" y="1298486"/>
                  </a:lnTo>
                  <a:lnTo>
                    <a:pt x="0" y="12984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59654" cy="1336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2827809" y="4390277"/>
            <a:ext cx="2160369" cy="2534157"/>
          </a:xfrm>
          <a:custGeom>
            <a:avLst/>
            <a:gdLst/>
            <a:ahLst/>
            <a:cxnLst/>
            <a:rect l="l" t="t" r="r" b="b"/>
            <a:pathLst>
              <a:path w="2160369" h="2534157">
                <a:moveTo>
                  <a:pt x="0" y="0"/>
                </a:moveTo>
                <a:lnTo>
                  <a:pt x="2160369" y="0"/>
                </a:lnTo>
                <a:lnTo>
                  <a:pt x="2160369" y="2534157"/>
                </a:lnTo>
                <a:lnTo>
                  <a:pt x="0" y="25341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6157375" y="3645144"/>
            <a:ext cx="2736342" cy="4114800"/>
          </a:xfrm>
          <a:custGeom>
            <a:avLst/>
            <a:gdLst/>
            <a:ahLst/>
            <a:cxnLst/>
            <a:rect l="l" t="t" r="r" b="b"/>
            <a:pathLst>
              <a:path w="2736342" h="4114800">
                <a:moveTo>
                  <a:pt x="0" y="0"/>
                </a:moveTo>
                <a:lnTo>
                  <a:pt x="2736342" y="0"/>
                </a:lnTo>
                <a:lnTo>
                  <a:pt x="27363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0376081" y="3786379"/>
            <a:ext cx="1399032" cy="4114800"/>
          </a:xfrm>
          <a:custGeom>
            <a:avLst/>
            <a:gdLst/>
            <a:ahLst/>
            <a:cxnLst/>
            <a:rect l="l" t="t" r="r" b="b"/>
            <a:pathLst>
              <a:path w="1399032" h="4114800">
                <a:moveTo>
                  <a:pt x="0" y="0"/>
                </a:moveTo>
                <a:lnTo>
                  <a:pt x="1399032" y="0"/>
                </a:lnTo>
                <a:lnTo>
                  <a:pt x="13990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3526352" y="4287614"/>
            <a:ext cx="2739483" cy="2739483"/>
          </a:xfrm>
          <a:custGeom>
            <a:avLst/>
            <a:gdLst/>
            <a:ahLst/>
            <a:cxnLst/>
            <a:rect l="l" t="t" r="r" b="b"/>
            <a:pathLst>
              <a:path w="2739483" h="2739483">
                <a:moveTo>
                  <a:pt x="0" y="0"/>
                </a:moveTo>
                <a:lnTo>
                  <a:pt x="2739483" y="0"/>
                </a:lnTo>
                <a:lnTo>
                  <a:pt x="2739483" y="2739483"/>
                </a:lnTo>
                <a:lnTo>
                  <a:pt x="0" y="273948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237087" y="505723"/>
            <a:ext cx="3033717" cy="162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USING VISUAL AIDS AND PROPS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802578" y="1927924"/>
            <a:ext cx="7550191" cy="90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1"/>
              </a:lnSpc>
            </a:pPr>
            <a:r>
              <a:rPr lang="en-US" sz="2622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Remember to use icons, picture books, and simple illustrations to make abstract ideas more concrete.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75874" y="555507"/>
            <a:ext cx="9224498" cy="9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Use visual aids and props to enhance learning.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14853" y="8709136"/>
            <a:ext cx="9788088" cy="4842634"/>
          </a:xfrm>
          <a:custGeom>
            <a:avLst/>
            <a:gdLst/>
            <a:ahLst/>
            <a:cxnLst/>
            <a:rect l="l" t="t" r="r" b="b"/>
            <a:pathLst>
              <a:path w="9788088" h="4842634">
                <a:moveTo>
                  <a:pt x="0" y="0"/>
                </a:moveTo>
                <a:lnTo>
                  <a:pt x="9788087" y="0"/>
                </a:lnTo>
                <a:lnTo>
                  <a:pt x="9788087" y="4842634"/>
                </a:lnTo>
                <a:lnTo>
                  <a:pt x="0" y="4842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25" b="-4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32702" y="8511407"/>
            <a:ext cx="9881842" cy="5188864"/>
          </a:xfrm>
          <a:custGeom>
            <a:avLst/>
            <a:gdLst/>
            <a:ahLst/>
            <a:cxnLst/>
            <a:rect l="l" t="t" r="r" b="b"/>
            <a:pathLst>
              <a:path w="9881842" h="5188864">
                <a:moveTo>
                  <a:pt x="0" y="0"/>
                </a:moveTo>
                <a:lnTo>
                  <a:pt x="9881842" y="0"/>
                </a:lnTo>
                <a:lnTo>
                  <a:pt x="9881842" y="5188864"/>
                </a:lnTo>
                <a:lnTo>
                  <a:pt x="0" y="51888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3" r="-623" b="-46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7222" y="-313659"/>
            <a:ext cx="3521796" cy="3541111"/>
          </a:xfrm>
          <a:custGeom>
            <a:avLst/>
            <a:gdLst/>
            <a:ahLst/>
            <a:cxnLst/>
            <a:rect l="l" t="t" r="r" b="b"/>
            <a:pathLst>
              <a:path w="3521796" h="3541111">
                <a:moveTo>
                  <a:pt x="0" y="0"/>
                </a:moveTo>
                <a:lnTo>
                  <a:pt x="3521796" y="0"/>
                </a:lnTo>
                <a:lnTo>
                  <a:pt x="3521796" y="3541111"/>
                </a:lnTo>
                <a:lnTo>
                  <a:pt x="0" y="354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803774" y="2284980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455526" y="5843779"/>
            <a:ext cx="3607549" cy="1884944"/>
          </a:xfrm>
          <a:custGeom>
            <a:avLst/>
            <a:gdLst/>
            <a:ahLst/>
            <a:cxnLst/>
            <a:rect l="l" t="t" r="r" b="b"/>
            <a:pathLst>
              <a:path w="3607549" h="1884944">
                <a:moveTo>
                  <a:pt x="0" y="0"/>
                </a:moveTo>
                <a:lnTo>
                  <a:pt x="3607548" y="0"/>
                </a:lnTo>
                <a:lnTo>
                  <a:pt x="3607548" y="1884944"/>
                </a:lnTo>
                <a:lnTo>
                  <a:pt x="0" y="18849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994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5581" y="520308"/>
            <a:ext cx="10545084" cy="1634702"/>
            <a:chOff x="0" y="0"/>
            <a:chExt cx="2777306" cy="4305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77306" cy="430539"/>
            </a:xfrm>
            <a:custGeom>
              <a:avLst/>
              <a:gdLst/>
              <a:ahLst/>
              <a:cxnLst/>
              <a:rect l="l" t="t" r="r" b="b"/>
              <a:pathLst>
                <a:path w="2777306" h="430539">
                  <a:moveTo>
                    <a:pt x="2574106" y="0"/>
                  </a:moveTo>
                  <a:cubicBezTo>
                    <a:pt x="2686330" y="0"/>
                    <a:pt x="2777306" y="96379"/>
                    <a:pt x="2777306" y="215269"/>
                  </a:cubicBezTo>
                  <a:cubicBezTo>
                    <a:pt x="2777306" y="334159"/>
                    <a:pt x="2686330" y="430539"/>
                    <a:pt x="2574106" y="430539"/>
                  </a:cubicBezTo>
                  <a:lnTo>
                    <a:pt x="203200" y="430539"/>
                  </a:lnTo>
                  <a:cubicBezTo>
                    <a:pt x="90976" y="430539"/>
                    <a:pt x="0" y="334159"/>
                    <a:pt x="0" y="215269"/>
                  </a:cubicBezTo>
                  <a:cubicBezTo>
                    <a:pt x="0" y="9637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FE8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77306" cy="4686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701653" y="-1171963"/>
            <a:ext cx="4104584" cy="3450490"/>
            <a:chOff x="0" y="0"/>
            <a:chExt cx="1081043" cy="9087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043" cy="908771"/>
            </a:xfrm>
            <a:custGeom>
              <a:avLst/>
              <a:gdLst/>
              <a:ahLst/>
              <a:cxnLst/>
              <a:rect l="l" t="t" r="r" b="b"/>
              <a:pathLst>
                <a:path w="1081043" h="908771">
                  <a:moveTo>
                    <a:pt x="0" y="0"/>
                  </a:moveTo>
                  <a:lnTo>
                    <a:pt x="877843" y="0"/>
                  </a:lnTo>
                  <a:lnTo>
                    <a:pt x="1081043" y="454386"/>
                  </a:lnTo>
                  <a:lnTo>
                    <a:pt x="877843" y="908771"/>
                  </a:lnTo>
                  <a:lnTo>
                    <a:pt x="0" y="908771"/>
                  </a:lnTo>
                  <a:lnTo>
                    <a:pt x="203200" y="454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33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827043" cy="9468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263004" y="2738929"/>
            <a:ext cx="12504810" cy="4306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ctr">
              <a:lnSpc>
                <a:spcPts val="6719"/>
              </a:lnSpc>
              <a:buFont typeface="Arial"/>
              <a:buChar char="•"/>
            </a:pPr>
            <a:r>
              <a:rPr lang="en-US" sz="48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Involvement of Priest and Church Leaders</a:t>
            </a:r>
          </a:p>
          <a:p>
            <a:pPr marL="1036320" lvl="1" indent="-518160" algn="ctr">
              <a:lnSpc>
                <a:spcPts val="6719"/>
              </a:lnSpc>
              <a:buFont typeface="Arial"/>
              <a:buChar char="•"/>
            </a:pPr>
            <a:r>
              <a:rPr lang="en-US" sz="48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Budgeting for the Church School</a:t>
            </a:r>
          </a:p>
          <a:p>
            <a:pPr marL="1036320" lvl="1" indent="-518160" algn="ctr">
              <a:lnSpc>
                <a:spcPts val="6719"/>
              </a:lnSpc>
              <a:buFont typeface="Arial"/>
              <a:buChar char="•"/>
            </a:pPr>
            <a:r>
              <a:rPr lang="en-US" sz="48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Teacher Collaboration and Support</a:t>
            </a:r>
          </a:p>
          <a:p>
            <a:pPr marL="1036320" lvl="1" indent="-518160" algn="ctr">
              <a:lnSpc>
                <a:spcPts val="6719"/>
              </a:lnSpc>
              <a:buFont typeface="Arial"/>
              <a:buChar char="•"/>
            </a:pPr>
            <a:r>
              <a:rPr lang="en-US" sz="4800" i="1">
                <a:solidFill>
                  <a:srgbClr val="000000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Monitoring Progress and Growth</a:t>
            </a:r>
          </a:p>
          <a:p>
            <a:pPr algn="ctr">
              <a:lnSpc>
                <a:spcPts val="3671"/>
              </a:lnSpc>
            </a:pPr>
            <a:endParaRPr lang="en-US" sz="4800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  <a:p>
            <a:pPr algn="ctr">
              <a:lnSpc>
                <a:spcPts val="3671"/>
              </a:lnSpc>
            </a:pPr>
            <a:endParaRPr lang="en-US" sz="4800" i="1">
              <a:solidFill>
                <a:srgbClr val="000000"/>
              </a:solidFill>
              <a:latin typeface="Milk Tea Font TH Italics"/>
              <a:ea typeface="Milk Tea Font TH Italics"/>
              <a:cs typeface="Milk Tea Font TH Italics"/>
              <a:sym typeface="Milk Tea Font TH Italic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7810129" y="6318871"/>
            <a:ext cx="2667742" cy="2661073"/>
          </a:xfrm>
          <a:custGeom>
            <a:avLst/>
            <a:gdLst/>
            <a:ahLst/>
            <a:cxnLst/>
            <a:rect l="l" t="t" r="r" b="b"/>
            <a:pathLst>
              <a:path w="2667742" h="2661073">
                <a:moveTo>
                  <a:pt x="0" y="0"/>
                </a:moveTo>
                <a:lnTo>
                  <a:pt x="2667742" y="0"/>
                </a:lnTo>
                <a:lnTo>
                  <a:pt x="2667742" y="2661072"/>
                </a:lnTo>
                <a:lnTo>
                  <a:pt x="0" y="26610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237087" y="505723"/>
            <a:ext cx="3033717" cy="2153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5"/>
              </a:lnSpc>
            </a:pPr>
            <a:r>
              <a:rPr lang="en-US" sz="4699" spc="-159">
                <a:solidFill>
                  <a:srgbClr val="000000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OTHER IMPORTANT ASPECTS </a:t>
            </a:r>
          </a:p>
          <a:p>
            <a:pPr algn="ctr">
              <a:lnSpc>
                <a:spcPts val="4135"/>
              </a:lnSpc>
            </a:pPr>
            <a:endParaRPr lang="en-US" sz="4699" spc="-159">
              <a:solidFill>
                <a:srgbClr val="000000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974663" y="681175"/>
            <a:ext cx="9280431" cy="1473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endParaRPr/>
          </a:p>
          <a:p>
            <a:pPr algn="ctr">
              <a:lnSpc>
                <a:spcPts val="2900"/>
              </a:lnSpc>
            </a:pPr>
            <a:r>
              <a:rPr lang="en-US" sz="2900" b="1">
                <a:solidFill>
                  <a:srgbClr val="000000"/>
                </a:solidFill>
                <a:latin typeface="Milk Tea Font TH Bold"/>
                <a:ea typeface="Milk Tea Font TH Bold"/>
                <a:cs typeface="Milk Tea Font TH Bold"/>
                <a:sym typeface="Milk Tea Font TH Bold"/>
              </a:rPr>
              <a:t>The success of your PK-K program will also depend on: </a:t>
            </a:r>
          </a:p>
          <a:p>
            <a:pPr algn="ctr">
              <a:lnSpc>
                <a:spcPts val="2900"/>
              </a:lnSpc>
            </a:pPr>
            <a:endParaRPr lang="en-US" sz="2900" b="1">
              <a:solidFill>
                <a:srgbClr val="000000"/>
              </a:solidFill>
              <a:latin typeface="Milk Tea Font TH Bold"/>
              <a:ea typeface="Milk Tea Font TH Bold"/>
              <a:cs typeface="Milk Tea Font TH Bold"/>
              <a:sym typeface="Milk Tea Font TH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169187" y="3311122"/>
            <a:ext cx="14122301" cy="401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FFFFFF"/>
                </a:solidFill>
                <a:latin typeface="Milk Candy"/>
                <a:ea typeface="Milk Candy"/>
                <a:cs typeface="Milk Candy"/>
                <a:sym typeface="Milk Candy"/>
              </a:rPr>
              <a:t>https://drenewgracanica.com/suggested-curriculum-for-2024-2025/</a:t>
            </a:r>
          </a:p>
          <a:p>
            <a:pPr algn="ctr">
              <a:lnSpc>
                <a:spcPts val="6299"/>
              </a:lnSpc>
            </a:pPr>
            <a:endParaRPr lang="en-US" sz="4499">
              <a:solidFill>
                <a:srgbClr val="FFFFFF"/>
              </a:solidFill>
              <a:latin typeface="Milk Candy"/>
              <a:ea typeface="Milk Candy"/>
              <a:cs typeface="Milk Candy"/>
              <a:sym typeface="Milk Candy"/>
            </a:endParaRPr>
          </a:p>
          <a:p>
            <a:pPr algn="ctr">
              <a:lnSpc>
                <a:spcPts val="6299"/>
              </a:lnSpc>
            </a:pPr>
            <a:endParaRPr lang="en-US" sz="4499">
              <a:solidFill>
                <a:srgbClr val="FFFFFF"/>
              </a:solidFill>
              <a:latin typeface="Milk Candy"/>
              <a:ea typeface="Milk Candy"/>
              <a:cs typeface="Milk Candy"/>
              <a:sym typeface="Milk Candy"/>
            </a:endParaRPr>
          </a:p>
          <a:p>
            <a:pPr algn="ctr">
              <a:lnSpc>
                <a:spcPts val="6299"/>
              </a:lnSpc>
            </a:pPr>
            <a:endParaRPr lang="en-US" sz="4499">
              <a:solidFill>
                <a:srgbClr val="FFFFFF"/>
              </a:solidFill>
              <a:latin typeface="Milk Candy"/>
              <a:ea typeface="Milk Candy"/>
              <a:cs typeface="Milk Candy"/>
              <a:sym typeface="Milk Candy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499">
              <a:solidFill>
                <a:srgbClr val="FFFFFF"/>
              </a:solidFill>
              <a:latin typeface="Milk Candy"/>
              <a:ea typeface="Milk Candy"/>
              <a:cs typeface="Milk Candy"/>
              <a:sym typeface="Milk Candy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37024" y="904875"/>
            <a:ext cx="12813953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>
                <a:solidFill>
                  <a:srgbClr val="FFFFFF"/>
                </a:solidFill>
                <a:latin typeface="Canva Sans 2 Bold"/>
                <a:ea typeface="Canva Sans 2 Bold"/>
                <a:cs typeface="Canva Sans 2 Bold"/>
                <a:sym typeface="Canva Sans 2 Bold"/>
              </a:rPr>
              <a:t>For more resources, please visit: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616250" y="3775076"/>
            <a:ext cx="10386078" cy="136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i="1">
                <a:solidFill>
                  <a:srgbClr val="FFFFFF"/>
                </a:solidFill>
                <a:latin typeface="Milk Tea Font TH Italics"/>
                <a:ea typeface="Milk Tea Font TH Italics"/>
                <a:cs typeface="Milk Tea Font TH Italics"/>
                <a:sym typeface="Milk Tea Font TH Italics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1623</Words>
  <Application>Microsoft Macintosh PowerPoint</Application>
  <PresentationFormat>Custom</PresentationFormat>
  <Paragraphs>205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Bobby Jones Soft</vt:lpstr>
      <vt:lpstr>Canva Sans 2 Bold</vt:lpstr>
      <vt:lpstr>Chewy</vt:lpstr>
      <vt:lpstr>Calibri</vt:lpstr>
      <vt:lpstr>Canva Sans 1</vt:lpstr>
      <vt:lpstr>Milk Candy</vt:lpstr>
      <vt:lpstr>Milk Tea Font TH Bold</vt:lpstr>
      <vt:lpstr>Arial</vt:lpstr>
      <vt:lpstr>Milk Tea Font TH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"Nurturing Faith in Young Hearts: A Guide for PK-K Church School Teachers"</dc:title>
  <cp:lastModifiedBy>Radovan Jakovljevic</cp:lastModifiedBy>
  <cp:revision>1</cp:revision>
  <dcterms:created xsi:type="dcterms:W3CDTF">2006-08-16T00:00:00Z</dcterms:created>
  <dcterms:modified xsi:type="dcterms:W3CDTF">2024-09-17T20:02:13Z</dcterms:modified>
  <dc:identifier>DAGQvkPU7h8</dc:identifier>
</cp:coreProperties>
</file>